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86" r:id="rId2"/>
    <p:sldId id="260" r:id="rId3"/>
    <p:sldId id="273" r:id="rId4"/>
    <p:sldId id="274" r:id="rId5"/>
    <p:sldId id="285" r:id="rId6"/>
    <p:sldId id="261" r:id="rId7"/>
    <p:sldId id="263" r:id="rId8"/>
    <p:sldId id="276" r:id="rId9"/>
    <p:sldId id="271" r:id="rId10"/>
    <p:sldId id="262" r:id="rId11"/>
    <p:sldId id="272" r:id="rId12"/>
    <p:sldId id="270" r:id="rId13"/>
    <p:sldId id="269" r:id="rId14"/>
    <p:sldId id="268" r:id="rId15"/>
    <p:sldId id="267" r:id="rId16"/>
    <p:sldId id="277" r:id="rId17"/>
    <p:sldId id="275" r:id="rId18"/>
    <p:sldId id="266" r:id="rId19"/>
    <p:sldId id="265" r:id="rId20"/>
    <p:sldId id="264" r:id="rId21"/>
    <p:sldId id="278" r:id="rId22"/>
    <p:sldId id="284" r:id="rId23"/>
    <p:sldId id="283" r:id="rId24"/>
    <p:sldId id="282" r:id="rId25"/>
    <p:sldId id="281" r:id="rId26"/>
    <p:sldId id="280" r:id="rId27"/>
    <p:sldId id="279" r:id="rId28"/>
    <p:sldId id="287"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ed Adel" userId="fe5bb571bb8f5f64" providerId="LiveId" clId="{79C7532A-5011-4155-B341-B627AA7104DA}"/>
    <pc:docChg chg="undo custSel modSld sldOrd">
      <pc:chgData name="Mohammed Adel" userId="fe5bb571bb8f5f64" providerId="LiveId" clId="{79C7532A-5011-4155-B341-B627AA7104DA}" dt="2024-08-12T15:43:34.798" v="296" actId="20577"/>
      <pc:docMkLst>
        <pc:docMk/>
      </pc:docMkLst>
      <pc:sldChg chg="addSp modSp mod">
        <pc:chgData name="Mohammed Adel" userId="fe5bb571bb8f5f64" providerId="LiveId" clId="{79C7532A-5011-4155-B341-B627AA7104DA}" dt="2024-08-12T15:43:34.798" v="296" actId="20577"/>
        <pc:sldMkLst>
          <pc:docMk/>
          <pc:sldMk cId="244406638" sldId="265"/>
        </pc:sldMkLst>
        <pc:spChg chg="add mod">
          <ac:chgData name="Mohammed Adel" userId="fe5bb571bb8f5f64" providerId="LiveId" clId="{79C7532A-5011-4155-B341-B627AA7104DA}" dt="2024-08-12T15:43:34.798" v="296" actId="20577"/>
          <ac:spMkLst>
            <pc:docMk/>
            <pc:sldMk cId="244406638" sldId="265"/>
            <ac:spMk id="2" creationId="{BEC9129E-282C-4CEA-A3BE-349026C8F02D}"/>
          </ac:spMkLst>
        </pc:spChg>
      </pc:sldChg>
      <pc:sldChg chg="addSp modSp mod">
        <pc:chgData name="Mohammed Adel" userId="fe5bb571bb8f5f64" providerId="LiveId" clId="{79C7532A-5011-4155-B341-B627AA7104DA}" dt="2024-08-12T14:49:53.685" v="254" actId="207"/>
        <pc:sldMkLst>
          <pc:docMk/>
          <pc:sldMk cId="3653715030" sldId="266"/>
        </pc:sldMkLst>
        <pc:spChg chg="add mod">
          <ac:chgData name="Mohammed Adel" userId="fe5bb571bb8f5f64" providerId="LiveId" clId="{79C7532A-5011-4155-B341-B627AA7104DA}" dt="2024-08-12T14:44:01.290" v="178" actId="113"/>
          <ac:spMkLst>
            <pc:docMk/>
            <pc:sldMk cId="3653715030" sldId="266"/>
            <ac:spMk id="4" creationId="{7634C1A0-4EBD-45BE-B93F-99680A896960}"/>
          </ac:spMkLst>
        </pc:spChg>
        <pc:spChg chg="add mod">
          <ac:chgData name="Mohammed Adel" userId="fe5bb571bb8f5f64" providerId="LiveId" clId="{79C7532A-5011-4155-B341-B627AA7104DA}" dt="2024-08-12T14:43:57.047" v="176" actId="1076"/>
          <ac:spMkLst>
            <pc:docMk/>
            <pc:sldMk cId="3653715030" sldId="266"/>
            <ac:spMk id="6" creationId="{5476EF73-F637-43D2-B2E3-DC9ED780F44A}"/>
          </ac:spMkLst>
        </pc:spChg>
        <pc:spChg chg="add mod">
          <ac:chgData name="Mohammed Adel" userId="fe5bb571bb8f5f64" providerId="LiveId" clId="{79C7532A-5011-4155-B341-B627AA7104DA}" dt="2024-08-12T14:48:55.259" v="231" actId="1076"/>
          <ac:spMkLst>
            <pc:docMk/>
            <pc:sldMk cId="3653715030" sldId="266"/>
            <ac:spMk id="7" creationId="{998C5904-A0A7-4CB3-B0CD-38AF97C16C0A}"/>
          </ac:spMkLst>
        </pc:spChg>
        <pc:spChg chg="add mod">
          <ac:chgData name="Mohammed Adel" userId="fe5bb571bb8f5f64" providerId="LiveId" clId="{79C7532A-5011-4155-B341-B627AA7104DA}" dt="2024-08-12T14:48:50.322" v="230" actId="1076"/>
          <ac:spMkLst>
            <pc:docMk/>
            <pc:sldMk cId="3653715030" sldId="266"/>
            <ac:spMk id="8" creationId="{90D92C9D-3D37-4BDD-8131-8EA38AFAF5B6}"/>
          </ac:spMkLst>
        </pc:spChg>
        <pc:spChg chg="add mod">
          <ac:chgData name="Mohammed Adel" userId="fe5bb571bb8f5f64" providerId="LiveId" clId="{79C7532A-5011-4155-B341-B627AA7104DA}" dt="2024-08-12T14:49:53.685" v="254" actId="207"/>
          <ac:spMkLst>
            <pc:docMk/>
            <pc:sldMk cId="3653715030" sldId="266"/>
            <ac:spMk id="10" creationId="{00F89D47-5A39-4A8D-B016-AF654979534E}"/>
          </ac:spMkLst>
        </pc:spChg>
        <pc:picChg chg="mod">
          <ac:chgData name="Mohammed Adel" userId="fe5bb571bb8f5f64" providerId="LiveId" clId="{79C7532A-5011-4155-B341-B627AA7104DA}" dt="2024-08-12T14:48:44.240" v="229" actId="1076"/>
          <ac:picMkLst>
            <pc:docMk/>
            <pc:sldMk cId="3653715030" sldId="266"/>
            <ac:picMk id="3" creationId="{9D1EEFDB-AE5A-467E-BE5C-B74543EA8E69}"/>
          </ac:picMkLst>
        </pc:picChg>
      </pc:sldChg>
      <pc:sldChg chg="addSp delSp modSp mod">
        <pc:chgData name="Mohammed Adel" userId="fe5bb571bb8f5f64" providerId="LiveId" clId="{79C7532A-5011-4155-B341-B627AA7104DA}" dt="2024-08-12T14:47:27.898" v="210" actId="21"/>
        <pc:sldMkLst>
          <pc:docMk/>
          <pc:sldMk cId="2617193456" sldId="275"/>
        </pc:sldMkLst>
        <pc:spChg chg="add mod">
          <ac:chgData name="Mohammed Adel" userId="fe5bb571bb8f5f64" providerId="LiveId" clId="{79C7532A-5011-4155-B341-B627AA7104DA}" dt="2024-08-12T14:30:50.291" v="52"/>
          <ac:spMkLst>
            <pc:docMk/>
            <pc:sldMk cId="2617193456" sldId="275"/>
            <ac:spMk id="4" creationId="{1022821C-8965-4323-949F-8A59CFB01794}"/>
          </ac:spMkLst>
        </pc:spChg>
        <pc:spChg chg="add mod">
          <ac:chgData name="Mohammed Adel" userId="fe5bb571bb8f5f64" providerId="LiveId" clId="{79C7532A-5011-4155-B341-B627AA7104DA}" dt="2024-08-12T14:44:26.512" v="181" actId="14100"/>
          <ac:spMkLst>
            <pc:docMk/>
            <pc:sldMk cId="2617193456" sldId="275"/>
            <ac:spMk id="6" creationId="{0EBE1D69-0019-47FE-9D1E-B57095CB5C53}"/>
          </ac:spMkLst>
        </pc:spChg>
        <pc:spChg chg="add mod">
          <ac:chgData name="Mohammed Adel" userId="fe5bb571bb8f5f64" providerId="LiveId" clId="{79C7532A-5011-4155-B341-B627AA7104DA}" dt="2024-08-12T14:44:33.345" v="182" actId="1076"/>
          <ac:spMkLst>
            <pc:docMk/>
            <pc:sldMk cId="2617193456" sldId="275"/>
            <ac:spMk id="8" creationId="{8FF434BC-CDE1-4A12-9895-F43DFC712A2D}"/>
          </ac:spMkLst>
        </pc:spChg>
        <pc:spChg chg="add del mod">
          <ac:chgData name="Mohammed Adel" userId="fe5bb571bb8f5f64" providerId="LiveId" clId="{79C7532A-5011-4155-B341-B627AA7104DA}" dt="2024-08-12T14:45:51.113" v="185" actId="478"/>
          <ac:spMkLst>
            <pc:docMk/>
            <pc:sldMk cId="2617193456" sldId="275"/>
            <ac:spMk id="10" creationId="{F9BDF0B4-F0E0-4207-8225-0B2718DA04A8}"/>
          </ac:spMkLst>
        </pc:spChg>
        <pc:spChg chg="add del mod">
          <ac:chgData name="Mohammed Adel" userId="fe5bb571bb8f5f64" providerId="LiveId" clId="{79C7532A-5011-4155-B341-B627AA7104DA}" dt="2024-08-12T14:47:27.898" v="210" actId="21"/>
          <ac:spMkLst>
            <pc:docMk/>
            <pc:sldMk cId="2617193456" sldId="275"/>
            <ac:spMk id="12" creationId="{C00FC7F2-68DD-4762-AA27-4C2D79647188}"/>
          </ac:spMkLst>
        </pc:spChg>
        <pc:spChg chg="add del mod">
          <ac:chgData name="Mohammed Adel" userId="fe5bb571bb8f5f64" providerId="LiveId" clId="{79C7532A-5011-4155-B341-B627AA7104DA}" dt="2024-08-12T14:47:10.906" v="207" actId="21"/>
          <ac:spMkLst>
            <pc:docMk/>
            <pc:sldMk cId="2617193456" sldId="275"/>
            <ac:spMk id="14" creationId="{ADDD6E12-4488-45D1-8BF9-E2E04CEF09A5}"/>
          </ac:spMkLst>
        </pc:spChg>
      </pc:sldChg>
      <pc:sldChg chg="addSp modSp mod ord">
        <pc:chgData name="Mohammed Adel" userId="fe5bb571bb8f5f64" providerId="LiveId" clId="{79C7532A-5011-4155-B341-B627AA7104DA}" dt="2024-08-11T22:56:19.495" v="41" actId="113"/>
        <pc:sldMkLst>
          <pc:docMk/>
          <pc:sldMk cId="4040732444" sldId="276"/>
        </pc:sldMkLst>
        <pc:spChg chg="add mod">
          <ac:chgData name="Mohammed Adel" userId="fe5bb571bb8f5f64" providerId="LiveId" clId="{79C7532A-5011-4155-B341-B627AA7104DA}" dt="2024-08-11T22:56:19.495" v="41" actId="113"/>
          <ac:spMkLst>
            <pc:docMk/>
            <pc:sldMk cId="4040732444" sldId="276"/>
            <ac:spMk id="4" creationId="{99A0C365-ADA9-4609-8565-BE74E7DE03D0}"/>
          </ac:spMkLst>
        </pc:spChg>
        <pc:picChg chg="mod">
          <ac:chgData name="Mohammed Adel" userId="fe5bb571bb8f5f64" providerId="LiveId" clId="{79C7532A-5011-4155-B341-B627AA7104DA}" dt="2024-08-11T22:53:55.913" v="22" actId="1076"/>
          <ac:picMkLst>
            <pc:docMk/>
            <pc:sldMk cId="4040732444" sldId="276"/>
            <ac:picMk id="3" creationId="{9D1EEFDB-AE5A-467E-BE5C-B74543EA8E6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3915-9377-1943-88B1-821F22596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C6F08-0C5C-4A93-67DC-85A3844012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983023-10B3-36C7-E944-20E6AA4ABEF1}"/>
              </a:ext>
            </a:extLst>
          </p:cNvPr>
          <p:cNvSpPr>
            <a:spLocks noGrp="1"/>
          </p:cNvSpPr>
          <p:nvPr>
            <p:ph type="dt" sz="half" idx="10"/>
          </p:nvPr>
        </p:nvSpPr>
        <p:spPr/>
        <p:txBody>
          <a:bodyPr/>
          <a:lstStyle/>
          <a:p>
            <a:fld id="{7A4162A5-49B3-463E-85D3-FDD9A3101463}" type="datetimeFigureOut">
              <a:rPr lang="en-US" smtClean="0"/>
              <a:t>8/13/2024</a:t>
            </a:fld>
            <a:endParaRPr lang="en-US"/>
          </a:p>
        </p:txBody>
      </p:sp>
      <p:sp>
        <p:nvSpPr>
          <p:cNvPr id="5" name="Footer Placeholder 4">
            <a:extLst>
              <a:ext uri="{FF2B5EF4-FFF2-40B4-BE49-F238E27FC236}">
                <a16:creationId xmlns:a16="http://schemas.microsoft.com/office/drawing/2014/main" id="{C18D3DA2-D6C0-DC64-0C4E-99CBD131A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8D55B-1D1C-929F-BC50-D1AC88BF903C}"/>
              </a:ext>
            </a:extLst>
          </p:cNvPr>
          <p:cNvSpPr>
            <a:spLocks noGrp="1"/>
          </p:cNvSpPr>
          <p:nvPr>
            <p:ph type="sldNum" sz="quarter" idx="12"/>
          </p:nvPr>
        </p:nvSpPr>
        <p:spPr/>
        <p:txBody>
          <a:bodyPr/>
          <a:lstStyle/>
          <a:p>
            <a:fld id="{853C1D31-CC1A-4152-B6E7-20A3F5802A21}" type="slidenum">
              <a:rPr lang="en-US" smtClean="0"/>
              <a:t>‹#›</a:t>
            </a:fld>
            <a:endParaRPr lang="en-US"/>
          </a:p>
        </p:txBody>
      </p:sp>
    </p:spTree>
    <p:extLst>
      <p:ext uri="{BB962C8B-B14F-4D97-AF65-F5344CB8AC3E}">
        <p14:creationId xmlns:p14="http://schemas.microsoft.com/office/powerpoint/2010/main" val="19400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5CEC-6337-8A18-EB22-3A9C47A0C8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23B0DE-BE9F-4FB1-8F25-9B86D08984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E0889-B132-1309-3B48-3BBE84D9F2F2}"/>
              </a:ext>
            </a:extLst>
          </p:cNvPr>
          <p:cNvSpPr>
            <a:spLocks noGrp="1"/>
          </p:cNvSpPr>
          <p:nvPr>
            <p:ph type="dt" sz="half" idx="10"/>
          </p:nvPr>
        </p:nvSpPr>
        <p:spPr/>
        <p:txBody>
          <a:bodyPr/>
          <a:lstStyle/>
          <a:p>
            <a:fld id="{7A4162A5-49B3-463E-85D3-FDD9A3101463}" type="datetimeFigureOut">
              <a:rPr lang="en-US" smtClean="0"/>
              <a:t>8/13/2024</a:t>
            </a:fld>
            <a:endParaRPr lang="en-US"/>
          </a:p>
        </p:txBody>
      </p:sp>
      <p:sp>
        <p:nvSpPr>
          <p:cNvPr id="5" name="Footer Placeholder 4">
            <a:extLst>
              <a:ext uri="{FF2B5EF4-FFF2-40B4-BE49-F238E27FC236}">
                <a16:creationId xmlns:a16="http://schemas.microsoft.com/office/drawing/2014/main" id="{8931A519-1581-0EB5-C9DF-8D80FBF31B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E0421-6BAE-20EE-412C-15990F48F8D8}"/>
              </a:ext>
            </a:extLst>
          </p:cNvPr>
          <p:cNvSpPr>
            <a:spLocks noGrp="1"/>
          </p:cNvSpPr>
          <p:nvPr>
            <p:ph type="sldNum" sz="quarter" idx="12"/>
          </p:nvPr>
        </p:nvSpPr>
        <p:spPr/>
        <p:txBody>
          <a:bodyPr/>
          <a:lstStyle/>
          <a:p>
            <a:fld id="{853C1D31-CC1A-4152-B6E7-20A3F5802A21}" type="slidenum">
              <a:rPr lang="en-US" smtClean="0"/>
              <a:t>‹#›</a:t>
            </a:fld>
            <a:endParaRPr lang="en-US"/>
          </a:p>
        </p:txBody>
      </p:sp>
    </p:spTree>
    <p:extLst>
      <p:ext uri="{BB962C8B-B14F-4D97-AF65-F5344CB8AC3E}">
        <p14:creationId xmlns:p14="http://schemas.microsoft.com/office/powerpoint/2010/main" val="327974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DD80D-B49E-EAF0-1FAB-C82D3D487B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AD8BF1-9723-AB3E-1753-7D46705CB2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6EB12-2951-502D-23E0-F2D47D70CDB8}"/>
              </a:ext>
            </a:extLst>
          </p:cNvPr>
          <p:cNvSpPr>
            <a:spLocks noGrp="1"/>
          </p:cNvSpPr>
          <p:nvPr>
            <p:ph type="dt" sz="half" idx="10"/>
          </p:nvPr>
        </p:nvSpPr>
        <p:spPr/>
        <p:txBody>
          <a:bodyPr/>
          <a:lstStyle/>
          <a:p>
            <a:fld id="{7A4162A5-49B3-463E-85D3-FDD9A3101463}" type="datetimeFigureOut">
              <a:rPr lang="en-US" smtClean="0"/>
              <a:t>8/13/2024</a:t>
            </a:fld>
            <a:endParaRPr lang="en-US"/>
          </a:p>
        </p:txBody>
      </p:sp>
      <p:sp>
        <p:nvSpPr>
          <p:cNvPr id="5" name="Footer Placeholder 4">
            <a:extLst>
              <a:ext uri="{FF2B5EF4-FFF2-40B4-BE49-F238E27FC236}">
                <a16:creationId xmlns:a16="http://schemas.microsoft.com/office/drawing/2014/main" id="{4D54CC70-636D-D6A2-DFB6-B4DA3632C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DAE78-52B1-3F41-D713-73E2DD898C5A}"/>
              </a:ext>
            </a:extLst>
          </p:cNvPr>
          <p:cNvSpPr>
            <a:spLocks noGrp="1"/>
          </p:cNvSpPr>
          <p:nvPr>
            <p:ph type="sldNum" sz="quarter" idx="12"/>
          </p:nvPr>
        </p:nvSpPr>
        <p:spPr/>
        <p:txBody>
          <a:bodyPr/>
          <a:lstStyle/>
          <a:p>
            <a:fld id="{853C1D31-CC1A-4152-B6E7-20A3F5802A21}" type="slidenum">
              <a:rPr lang="en-US" smtClean="0"/>
              <a:t>‹#›</a:t>
            </a:fld>
            <a:endParaRPr lang="en-US"/>
          </a:p>
        </p:txBody>
      </p:sp>
    </p:spTree>
    <p:extLst>
      <p:ext uri="{BB962C8B-B14F-4D97-AF65-F5344CB8AC3E}">
        <p14:creationId xmlns:p14="http://schemas.microsoft.com/office/powerpoint/2010/main" val="137506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25921-7C87-10A8-73E7-21347FE4B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3664D-AC32-1358-FEF6-9BADC09036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44BE1-F057-BA1B-85C4-3D85F855C3BA}"/>
              </a:ext>
            </a:extLst>
          </p:cNvPr>
          <p:cNvSpPr>
            <a:spLocks noGrp="1"/>
          </p:cNvSpPr>
          <p:nvPr>
            <p:ph type="dt" sz="half" idx="10"/>
          </p:nvPr>
        </p:nvSpPr>
        <p:spPr/>
        <p:txBody>
          <a:bodyPr/>
          <a:lstStyle/>
          <a:p>
            <a:fld id="{7A4162A5-49B3-463E-85D3-FDD9A3101463}" type="datetimeFigureOut">
              <a:rPr lang="en-US" smtClean="0"/>
              <a:t>8/13/2024</a:t>
            </a:fld>
            <a:endParaRPr lang="en-US"/>
          </a:p>
        </p:txBody>
      </p:sp>
      <p:sp>
        <p:nvSpPr>
          <p:cNvPr id="5" name="Footer Placeholder 4">
            <a:extLst>
              <a:ext uri="{FF2B5EF4-FFF2-40B4-BE49-F238E27FC236}">
                <a16:creationId xmlns:a16="http://schemas.microsoft.com/office/drawing/2014/main" id="{03E75C6A-57BD-B0C0-8C13-1C6F1C17E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8B542-B1C5-6EBB-AD56-1B7CE7404F37}"/>
              </a:ext>
            </a:extLst>
          </p:cNvPr>
          <p:cNvSpPr>
            <a:spLocks noGrp="1"/>
          </p:cNvSpPr>
          <p:nvPr>
            <p:ph type="sldNum" sz="quarter" idx="12"/>
          </p:nvPr>
        </p:nvSpPr>
        <p:spPr/>
        <p:txBody>
          <a:bodyPr/>
          <a:lstStyle/>
          <a:p>
            <a:fld id="{853C1D31-CC1A-4152-B6E7-20A3F5802A21}" type="slidenum">
              <a:rPr lang="en-US" smtClean="0"/>
              <a:t>‹#›</a:t>
            </a:fld>
            <a:endParaRPr lang="en-US"/>
          </a:p>
        </p:txBody>
      </p:sp>
    </p:spTree>
    <p:extLst>
      <p:ext uri="{BB962C8B-B14F-4D97-AF65-F5344CB8AC3E}">
        <p14:creationId xmlns:p14="http://schemas.microsoft.com/office/powerpoint/2010/main" val="241009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0FF7-3464-B67E-9440-168C76AA58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F02F62-E4F9-1F71-70B9-DF594E25A9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655263-2FB3-14AA-DED4-BA19EEBFDBC9}"/>
              </a:ext>
            </a:extLst>
          </p:cNvPr>
          <p:cNvSpPr>
            <a:spLocks noGrp="1"/>
          </p:cNvSpPr>
          <p:nvPr>
            <p:ph type="dt" sz="half" idx="10"/>
          </p:nvPr>
        </p:nvSpPr>
        <p:spPr/>
        <p:txBody>
          <a:bodyPr/>
          <a:lstStyle/>
          <a:p>
            <a:fld id="{7A4162A5-49B3-463E-85D3-FDD9A3101463}" type="datetimeFigureOut">
              <a:rPr lang="en-US" smtClean="0"/>
              <a:t>8/13/2024</a:t>
            </a:fld>
            <a:endParaRPr lang="en-US"/>
          </a:p>
        </p:txBody>
      </p:sp>
      <p:sp>
        <p:nvSpPr>
          <p:cNvPr id="5" name="Footer Placeholder 4">
            <a:extLst>
              <a:ext uri="{FF2B5EF4-FFF2-40B4-BE49-F238E27FC236}">
                <a16:creationId xmlns:a16="http://schemas.microsoft.com/office/drawing/2014/main" id="{3AE5A734-9D91-9E33-2F21-6D7411976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86E09-4A40-30C8-5E10-081EC65702D0}"/>
              </a:ext>
            </a:extLst>
          </p:cNvPr>
          <p:cNvSpPr>
            <a:spLocks noGrp="1"/>
          </p:cNvSpPr>
          <p:nvPr>
            <p:ph type="sldNum" sz="quarter" idx="12"/>
          </p:nvPr>
        </p:nvSpPr>
        <p:spPr/>
        <p:txBody>
          <a:bodyPr/>
          <a:lstStyle/>
          <a:p>
            <a:fld id="{853C1D31-CC1A-4152-B6E7-20A3F5802A21}" type="slidenum">
              <a:rPr lang="en-US" smtClean="0"/>
              <a:t>‹#›</a:t>
            </a:fld>
            <a:endParaRPr lang="en-US"/>
          </a:p>
        </p:txBody>
      </p:sp>
    </p:spTree>
    <p:extLst>
      <p:ext uri="{BB962C8B-B14F-4D97-AF65-F5344CB8AC3E}">
        <p14:creationId xmlns:p14="http://schemas.microsoft.com/office/powerpoint/2010/main" val="89160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28924-1A4A-5B28-FD9C-2F5EA1BF5D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41E22-FB39-CAAB-FC62-B9EFA5258C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207BDF-48D6-5D62-A661-587099D3A5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58BC1B-8C3A-D9AE-02A4-FFBE9A564360}"/>
              </a:ext>
            </a:extLst>
          </p:cNvPr>
          <p:cNvSpPr>
            <a:spLocks noGrp="1"/>
          </p:cNvSpPr>
          <p:nvPr>
            <p:ph type="dt" sz="half" idx="10"/>
          </p:nvPr>
        </p:nvSpPr>
        <p:spPr/>
        <p:txBody>
          <a:bodyPr/>
          <a:lstStyle/>
          <a:p>
            <a:fld id="{7A4162A5-49B3-463E-85D3-FDD9A3101463}" type="datetimeFigureOut">
              <a:rPr lang="en-US" smtClean="0"/>
              <a:t>8/13/2024</a:t>
            </a:fld>
            <a:endParaRPr lang="en-US"/>
          </a:p>
        </p:txBody>
      </p:sp>
      <p:sp>
        <p:nvSpPr>
          <p:cNvPr id="6" name="Footer Placeholder 5">
            <a:extLst>
              <a:ext uri="{FF2B5EF4-FFF2-40B4-BE49-F238E27FC236}">
                <a16:creationId xmlns:a16="http://schemas.microsoft.com/office/drawing/2014/main" id="{4FBEC0A2-2F86-498F-4A07-052E8184E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5BDDC-FA28-C30F-DF50-C455B1E911DA}"/>
              </a:ext>
            </a:extLst>
          </p:cNvPr>
          <p:cNvSpPr>
            <a:spLocks noGrp="1"/>
          </p:cNvSpPr>
          <p:nvPr>
            <p:ph type="sldNum" sz="quarter" idx="12"/>
          </p:nvPr>
        </p:nvSpPr>
        <p:spPr/>
        <p:txBody>
          <a:bodyPr/>
          <a:lstStyle/>
          <a:p>
            <a:fld id="{853C1D31-CC1A-4152-B6E7-20A3F5802A21}" type="slidenum">
              <a:rPr lang="en-US" smtClean="0"/>
              <a:t>‹#›</a:t>
            </a:fld>
            <a:endParaRPr lang="en-US"/>
          </a:p>
        </p:txBody>
      </p:sp>
    </p:spTree>
    <p:extLst>
      <p:ext uri="{BB962C8B-B14F-4D97-AF65-F5344CB8AC3E}">
        <p14:creationId xmlns:p14="http://schemas.microsoft.com/office/powerpoint/2010/main" val="107542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0156-25DA-FCEC-2338-A63E77DA62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BDB22-BD2C-1D4B-805F-C398848815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E7A184-3DE4-20E9-A11E-E1F72877D8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AD6ED9-361A-FFF6-BAB6-4828FAED84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78B95E-C4DA-0C2F-6A98-ABBC86D2A2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2026EC-28CB-9588-A948-BEE4B12ED737}"/>
              </a:ext>
            </a:extLst>
          </p:cNvPr>
          <p:cNvSpPr>
            <a:spLocks noGrp="1"/>
          </p:cNvSpPr>
          <p:nvPr>
            <p:ph type="dt" sz="half" idx="10"/>
          </p:nvPr>
        </p:nvSpPr>
        <p:spPr/>
        <p:txBody>
          <a:bodyPr/>
          <a:lstStyle/>
          <a:p>
            <a:fld id="{7A4162A5-49B3-463E-85D3-FDD9A3101463}" type="datetimeFigureOut">
              <a:rPr lang="en-US" smtClean="0"/>
              <a:t>8/13/2024</a:t>
            </a:fld>
            <a:endParaRPr lang="en-US"/>
          </a:p>
        </p:txBody>
      </p:sp>
      <p:sp>
        <p:nvSpPr>
          <p:cNvPr id="8" name="Footer Placeholder 7">
            <a:extLst>
              <a:ext uri="{FF2B5EF4-FFF2-40B4-BE49-F238E27FC236}">
                <a16:creationId xmlns:a16="http://schemas.microsoft.com/office/drawing/2014/main" id="{56CD701E-A54C-9810-3F1A-921A5DCA46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AAC851-C215-07C4-C952-B8E42FAA197C}"/>
              </a:ext>
            </a:extLst>
          </p:cNvPr>
          <p:cNvSpPr>
            <a:spLocks noGrp="1"/>
          </p:cNvSpPr>
          <p:nvPr>
            <p:ph type="sldNum" sz="quarter" idx="12"/>
          </p:nvPr>
        </p:nvSpPr>
        <p:spPr/>
        <p:txBody>
          <a:bodyPr/>
          <a:lstStyle/>
          <a:p>
            <a:fld id="{853C1D31-CC1A-4152-B6E7-20A3F5802A21}" type="slidenum">
              <a:rPr lang="en-US" smtClean="0"/>
              <a:t>‹#›</a:t>
            </a:fld>
            <a:endParaRPr lang="en-US"/>
          </a:p>
        </p:txBody>
      </p:sp>
    </p:spTree>
    <p:extLst>
      <p:ext uri="{BB962C8B-B14F-4D97-AF65-F5344CB8AC3E}">
        <p14:creationId xmlns:p14="http://schemas.microsoft.com/office/powerpoint/2010/main" val="369129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1A7D-43A1-7BC1-DBC9-A72F554C4F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E442B7-085C-6851-B539-F692870C6AA4}"/>
              </a:ext>
            </a:extLst>
          </p:cNvPr>
          <p:cNvSpPr>
            <a:spLocks noGrp="1"/>
          </p:cNvSpPr>
          <p:nvPr>
            <p:ph type="dt" sz="half" idx="10"/>
          </p:nvPr>
        </p:nvSpPr>
        <p:spPr/>
        <p:txBody>
          <a:bodyPr/>
          <a:lstStyle/>
          <a:p>
            <a:fld id="{7A4162A5-49B3-463E-85D3-FDD9A3101463}" type="datetimeFigureOut">
              <a:rPr lang="en-US" smtClean="0"/>
              <a:t>8/13/2024</a:t>
            </a:fld>
            <a:endParaRPr lang="en-US"/>
          </a:p>
        </p:txBody>
      </p:sp>
      <p:sp>
        <p:nvSpPr>
          <p:cNvPr id="4" name="Footer Placeholder 3">
            <a:extLst>
              <a:ext uri="{FF2B5EF4-FFF2-40B4-BE49-F238E27FC236}">
                <a16:creationId xmlns:a16="http://schemas.microsoft.com/office/drawing/2014/main" id="{82E3D92A-E4EC-D947-7713-77BF9CAE74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F0918C-B40A-C583-B143-32DDF5613B5E}"/>
              </a:ext>
            </a:extLst>
          </p:cNvPr>
          <p:cNvSpPr>
            <a:spLocks noGrp="1"/>
          </p:cNvSpPr>
          <p:nvPr>
            <p:ph type="sldNum" sz="quarter" idx="12"/>
          </p:nvPr>
        </p:nvSpPr>
        <p:spPr/>
        <p:txBody>
          <a:bodyPr/>
          <a:lstStyle/>
          <a:p>
            <a:fld id="{853C1D31-CC1A-4152-B6E7-20A3F5802A21}" type="slidenum">
              <a:rPr lang="en-US" smtClean="0"/>
              <a:t>‹#›</a:t>
            </a:fld>
            <a:endParaRPr lang="en-US"/>
          </a:p>
        </p:txBody>
      </p:sp>
    </p:spTree>
    <p:extLst>
      <p:ext uri="{BB962C8B-B14F-4D97-AF65-F5344CB8AC3E}">
        <p14:creationId xmlns:p14="http://schemas.microsoft.com/office/powerpoint/2010/main" val="146906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B0567-DB81-AF76-9A06-4DC22D479E4C}"/>
              </a:ext>
            </a:extLst>
          </p:cNvPr>
          <p:cNvSpPr>
            <a:spLocks noGrp="1"/>
          </p:cNvSpPr>
          <p:nvPr>
            <p:ph type="dt" sz="half" idx="10"/>
          </p:nvPr>
        </p:nvSpPr>
        <p:spPr/>
        <p:txBody>
          <a:bodyPr/>
          <a:lstStyle/>
          <a:p>
            <a:fld id="{7A4162A5-49B3-463E-85D3-FDD9A3101463}" type="datetimeFigureOut">
              <a:rPr lang="en-US" smtClean="0"/>
              <a:t>8/13/2024</a:t>
            </a:fld>
            <a:endParaRPr lang="en-US"/>
          </a:p>
        </p:txBody>
      </p:sp>
      <p:sp>
        <p:nvSpPr>
          <p:cNvPr id="3" name="Footer Placeholder 2">
            <a:extLst>
              <a:ext uri="{FF2B5EF4-FFF2-40B4-BE49-F238E27FC236}">
                <a16:creationId xmlns:a16="http://schemas.microsoft.com/office/drawing/2014/main" id="{E5A5EB5B-CEE7-2A32-3B62-62418D2EF8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AD9A1B-2182-F7D5-CBD1-79E9C84821AD}"/>
              </a:ext>
            </a:extLst>
          </p:cNvPr>
          <p:cNvSpPr>
            <a:spLocks noGrp="1"/>
          </p:cNvSpPr>
          <p:nvPr>
            <p:ph type="sldNum" sz="quarter" idx="12"/>
          </p:nvPr>
        </p:nvSpPr>
        <p:spPr/>
        <p:txBody>
          <a:bodyPr/>
          <a:lstStyle/>
          <a:p>
            <a:fld id="{853C1D31-CC1A-4152-B6E7-20A3F5802A21}" type="slidenum">
              <a:rPr lang="en-US" smtClean="0"/>
              <a:t>‹#›</a:t>
            </a:fld>
            <a:endParaRPr lang="en-US"/>
          </a:p>
        </p:txBody>
      </p:sp>
    </p:spTree>
    <p:extLst>
      <p:ext uri="{BB962C8B-B14F-4D97-AF65-F5344CB8AC3E}">
        <p14:creationId xmlns:p14="http://schemas.microsoft.com/office/powerpoint/2010/main" val="401089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86FB-9948-017A-998D-987ECA0A9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E27B29-E82A-DC45-9387-4D17A3C9B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77BD56-D249-C259-D1DA-AA988319E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7D897E-3E7F-5BBA-BBC0-574A0828700F}"/>
              </a:ext>
            </a:extLst>
          </p:cNvPr>
          <p:cNvSpPr>
            <a:spLocks noGrp="1"/>
          </p:cNvSpPr>
          <p:nvPr>
            <p:ph type="dt" sz="half" idx="10"/>
          </p:nvPr>
        </p:nvSpPr>
        <p:spPr/>
        <p:txBody>
          <a:bodyPr/>
          <a:lstStyle/>
          <a:p>
            <a:fld id="{7A4162A5-49B3-463E-85D3-FDD9A3101463}" type="datetimeFigureOut">
              <a:rPr lang="en-US" smtClean="0"/>
              <a:t>8/13/2024</a:t>
            </a:fld>
            <a:endParaRPr lang="en-US"/>
          </a:p>
        </p:txBody>
      </p:sp>
      <p:sp>
        <p:nvSpPr>
          <p:cNvPr id="6" name="Footer Placeholder 5">
            <a:extLst>
              <a:ext uri="{FF2B5EF4-FFF2-40B4-BE49-F238E27FC236}">
                <a16:creationId xmlns:a16="http://schemas.microsoft.com/office/drawing/2014/main" id="{D33B2443-A7B3-0C38-95A8-7F52417CF8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AEFB5-4571-15CB-E5C4-7CEF38E06435}"/>
              </a:ext>
            </a:extLst>
          </p:cNvPr>
          <p:cNvSpPr>
            <a:spLocks noGrp="1"/>
          </p:cNvSpPr>
          <p:nvPr>
            <p:ph type="sldNum" sz="quarter" idx="12"/>
          </p:nvPr>
        </p:nvSpPr>
        <p:spPr/>
        <p:txBody>
          <a:bodyPr/>
          <a:lstStyle/>
          <a:p>
            <a:fld id="{853C1D31-CC1A-4152-B6E7-20A3F5802A21}" type="slidenum">
              <a:rPr lang="en-US" smtClean="0"/>
              <a:t>‹#›</a:t>
            </a:fld>
            <a:endParaRPr lang="en-US"/>
          </a:p>
        </p:txBody>
      </p:sp>
    </p:spTree>
    <p:extLst>
      <p:ext uri="{BB962C8B-B14F-4D97-AF65-F5344CB8AC3E}">
        <p14:creationId xmlns:p14="http://schemas.microsoft.com/office/powerpoint/2010/main" val="408126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7AE6-8F3F-BBDA-FA17-3C3447F98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F17F65-EA09-5477-9DE0-E89FDCA86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B39B779-3909-BB0A-6CC2-766720451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FD031C-F459-C5BC-A9EB-54FB728FBC57}"/>
              </a:ext>
            </a:extLst>
          </p:cNvPr>
          <p:cNvSpPr>
            <a:spLocks noGrp="1"/>
          </p:cNvSpPr>
          <p:nvPr>
            <p:ph type="dt" sz="half" idx="10"/>
          </p:nvPr>
        </p:nvSpPr>
        <p:spPr/>
        <p:txBody>
          <a:bodyPr/>
          <a:lstStyle/>
          <a:p>
            <a:fld id="{7A4162A5-49B3-463E-85D3-FDD9A3101463}" type="datetimeFigureOut">
              <a:rPr lang="en-US" smtClean="0"/>
              <a:t>8/13/2024</a:t>
            </a:fld>
            <a:endParaRPr lang="en-US"/>
          </a:p>
        </p:txBody>
      </p:sp>
      <p:sp>
        <p:nvSpPr>
          <p:cNvPr id="6" name="Footer Placeholder 5">
            <a:extLst>
              <a:ext uri="{FF2B5EF4-FFF2-40B4-BE49-F238E27FC236}">
                <a16:creationId xmlns:a16="http://schemas.microsoft.com/office/drawing/2014/main" id="{CB9C4AE4-38FB-8796-C84C-7C8CBD3BF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10ECF-1B1A-CE6B-E01A-E7EB082798BA}"/>
              </a:ext>
            </a:extLst>
          </p:cNvPr>
          <p:cNvSpPr>
            <a:spLocks noGrp="1"/>
          </p:cNvSpPr>
          <p:nvPr>
            <p:ph type="sldNum" sz="quarter" idx="12"/>
          </p:nvPr>
        </p:nvSpPr>
        <p:spPr/>
        <p:txBody>
          <a:bodyPr/>
          <a:lstStyle/>
          <a:p>
            <a:fld id="{853C1D31-CC1A-4152-B6E7-20A3F5802A21}" type="slidenum">
              <a:rPr lang="en-US" smtClean="0"/>
              <a:t>‹#›</a:t>
            </a:fld>
            <a:endParaRPr lang="en-US"/>
          </a:p>
        </p:txBody>
      </p:sp>
    </p:spTree>
    <p:extLst>
      <p:ext uri="{BB962C8B-B14F-4D97-AF65-F5344CB8AC3E}">
        <p14:creationId xmlns:p14="http://schemas.microsoft.com/office/powerpoint/2010/main" val="296069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DFDBC9-AC70-F2BB-C5FA-3C9AFA13B3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B126DC-F121-3FE4-9590-FF7773062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7FE35-8048-1919-040E-B04225D690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162A5-49B3-463E-85D3-FDD9A3101463}" type="datetimeFigureOut">
              <a:rPr lang="en-US" smtClean="0"/>
              <a:t>8/13/2024</a:t>
            </a:fld>
            <a:endParaRPr lang="en-US"/>
          </a:p>
        </p:txBody>
      </p:sp>
      <p:sp>
        <p:nvSpPr>
          <p:cNvPr id="5" name="Footer Placeholder 4">
            <a:extLst>
              <a:ext uri="{FF2B5EF4-FFF2-40B4-BE49-F238E27FC236}">
                <a16:creationId xmlns:a16="http://schemas.microsoft.com/office/drawing/2014/main" id="{0CD33887-63A5-3F39-3E23-7BFAF0462D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19B666-C1DF-7FE6-687F-F2CCD3FF9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C1D31-CC1A-4152-B6E7-20A3F5802A21}" type="slidenum">
              <a:rPr lang="en-US" smtClean="0"/>
              <a:t>‹#›</a:t>
            </a:fld>
            <a:endParaRPr lang="en-US"/>
          </a:p>
        </p:txBody>
      </p:sp>
    </p:spTree>
    <p:extLst>
      <p:ext uri="{BB962C8B-B14F-4D97-AF65-F5344CB8AC3E}">
        <p14:creationId xmlns:p14="http://schemas.microsoft.com/office/powerpoint/2010/main" val="295467442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46166"/>
            <a:ext cx="12192000" cy="6858000"/>
          </a:xfrm>
          <a:prstGeom prst="rect">
            <a:avLst/>
          </a:prstGeom>
        </p:spPr>
      </p:pic>
      <p:sp>
        <p:nvSpPr>
          <p:cNvPr id="2" name="Rectangle 1">
            <a:extLst>
              <a:ext uri="{FF2B5EF4-FFF2-40B4-BE49-F238E27FC236}">
                <a16:creationId xmlns:a16="http://schemas.microsoft.com/office/drawing/2014/main" id="{2E24D659-ADB6-477A-BFA4-F9B095AF2DD6}"/>
              </a:ext>
            </a:extLst>
          </p:cNvPr>
          <p:cNvSpPr/>
          <p:nvPr/>
        </p:nvSpPr>
        <p:spPr>
          <a:xfrm>
            <a:off x="958478" y="2287021"/>
            <a:ext cx="667695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HIV infection and AIDS</a:t>
            </a:r>
          </a:p>
        </p:txBody>
      </p:sp>
      <p:sp>
        <p:nvSpPr>
          <p:cNvPr id="4" name="Rectangle 3">
            <a:extLst>
              <a:ext uri="{FF2B5EF4-FFF2-40B4-BE49-F238E27FC236}">
                <a16:creationId xmlns:a16="http://schemas.microsoft.com/office/drawing/2014/main" id="{22EE5690-3FC0-4F67-A2A0-1655C8AF7CE3}"/>
              </a:ext>
            </a:extLst>
          </p:cNvPr>
          <p:cNvSpPr/>
          <p:nvPr/>
        </p:nvSpPr>
        <p:spPr>
          <a:xfrm>
            <a:off x="1097467" y="5176525"/>
            <a:ext cx="2959849"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b="1" cap="none" spc="0" dirty="0">
                <a:ln/>
                <a:solidFill>
                  <a:schemeClr val="accent2">
                    <a:lumMod val="75000"/>
                  </a:schemeClr>
                </a:solidFill>
                <a:effectLst/>
              </a:rPr>
              <a:t>Dr. </a:t>
            </a:r>
            <a:r>
              <a:rPr lang="en-US" sz="2000" b="1" dirty="0">
                <a:ln/>
                <a:solidFill>
                  <a:schemeClr val="accent2">
                    <a:lumMod val="75000"/>
                  </a:schemeClr>
                </a:solidFill>
              </a:rPr>
              <a:t>M</a:t>
            </a:r>
            <a:r>
              <a:rPr lang="en-US" sz="2000" b="1" cap="none" spc="0" dirty="0">
                <a:ln/>
                <a:solidFill>
                  <a:schemeClr val="accent2">
                    <a:lumMod val="75000"/>
                  </a:schemeClr>
                </a:solidFill>
                <a:effectLst/>
              </a:rPr>
              <a:t>ohammed </a:t>
            </a:r>
            <a:r>
              <a:rPr lang="en-US" sz="2000" b="1" dirty="0">
                <a:ln/>
                <a:solidFill>
                  <a:schemeClr val="accent2">
                    <a:lumMod val="75000"/>
                  </a:schemeClr>
                </a:solidFill>
              </a:rPr>
              <a:t>A</a:t>
            </a:r>
            <a:r>
              <a:rPr lang="en-US" sz="2000" b="1" cap="none" spc="0" dirty="0">
                <a:ln/>
                <a:solidFill>
                  <a:schemeClr val="accent2">
                    <a:lumMod val="75000"/>
                  </a:schemeClr>
                </a:solidFill>
                <a:effectLst/>
              </a:rPr>
              <a:t>del</a:t>
            </a:r>
          </a:p>
          <a:p>
            <a:pPr algn="ctr"/>
            <a:r>
              <a:rPr lang="en-US" sz="2000" b="1" dirty="0">
                <a:ln/>
                <a:solidFill>
                  <a:schemeClr val="accent2">
                    <a:lumMod val="75000"/>
                  </a:schemeClr>
                </a:solidFill>
              </a:rPr>
              <a:t>Al-</a:t>
            </a:r>
            <a:r>
              <a:rPr lang="en-US" sz="2000" b="1" dirty="0" err="1">
                <a:ln/>
                <a:solidFill>
                  <a:schemeClr val="accent2">
                    <a:lumMod val="75000"/>
                  </a:schemeClr>
                </a:solidFill>
              </a:rPr>
              <a:t>Zahraa</a:t>
            </a:r>
            <a:r>
              <a:rPr lang="en-US" sz="2000" b="1" dirty="0">
                <a:ln/>
                <a:solidFill>
                  <a:schemeClr val="accent2">
                    <a:lumMod val="75000"/>
                  </a:schemeClr>
                </a:solidFill>
              </a:rPr>
              <a:t> medical college</a:t>
            </a:r>
            <a:r>
              <a:rPr lang="en-US" sz="2000" b="1" cap="none" spc="0" dirty="0">
                <a:ln/>
                <a:solidFill>
                  <a:schemeClr val="accent2">
                    <a:lumMod val="75000"/>
                  </a:schemeClr>
                </a:solidFill>
                <a:effectLst/>
              </a:rPr>
              <a:t> </a:t>
            </a:r>
          </a:p>
          <a:p>
            <a:pPr algn="ctr"/>
            <a:endParaRPr lang="en-US" sz="2000" b="1" cap="none" spc="0" dirty="0">
              <a:ln/>
              <a:solidFill>
                <a:schemeClr val="accent2">
                  <a:lumMod val="75000"/>
                </a:schemeClr>
              </a:solidFill>
              <a:effectLst/>
            </a:endParaRPr>
          </a:p>
        </p:txBody>
      </p:sp>
    </p:spTree>
    <p:extLst>
      <p:ext uri="{BB962C8B-B14F-4D97-AF65-F5344CB8AC3E}">
        <p14:creationId xmlns:p14="http://schemas.microsoft.com/office/powerpoint/2010/main" val="1746992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4FAF598-84D5-4C81-89CD-D4ACB23E6D50}"/>
              </a:ext>
            </a:extLst>
          </p:cNvPr>
          <p:cNvSpPr txBox="1"/>
          <p:nvPr/>
        </p:nvSpPr>
        <p:spPr>
          <a:xfrm>
            <a:off x="850605" y="539313"/>
            <a:ext cx="11043684" cy="5509200"/>
          </a:xfrm>
          <a:prstGeom prst="rect">
            <a:avLst/>
          </a:prstGeom>
          <a:noFill/>
        </p:spPr>
        <p:txBody>
          <a:bodyPr wrap="square">
            <a:spAutoFit/>
          </a:bodyPr>
          <a:lstStyle/>
          <a:p>
            <a:pPr marL="285750" indent="-28575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Patients accessing specialist sexual health services (including genitourinary medicine)</a:t>
            </a:r>
          </a:p>
          <a:p>
            <a:pPr algn="l"/>
            <a:r>
              <a:rPr lang="en-US" sz="2200" b="0" i="0" u="none" strike="noStrike" baseline="0" dirty="0">
                <a:solidFill>
                  <a:srgbClr val="000000"/>
                </a:solidFill>
                <a:latin typeface="Times New Roman" panose="02020603050405020304" pitchFamily="18" charset="0"/>
                <a:cs typeface="Times New Roman" panose="02020603050405020304" pitchFamily="18" charset="0"/>
              </a:rPr>
              <a:t>All patients who attend for testing or treatment</a:t>
            </a:r>
          </a:p>
          <a:p>
            <a:pPr algn="l"/>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Patients accessing primary care (including emergency care) and secondary care</a:t>
            </a:r>
          </a:p>
          <a:p>
            <a:pPr marL="342900" indent="-34290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All patients attending their first appointment at:</a:t>
            </a:r>
          </a:p>
          <a:p>
            <a:pPr marL="342900" indent="-34290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Drug dependency programs</a:t>
            </a:r>
          </a:p>
          <a:p>
            <a:pPr marL="342900" indent="-34290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Pregnancy termination services</a:t>
            </a:r>
          </a:p>
          <a:p>
            <a:pPr marL="342900" indent="-34290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Services treating hepatitis B or C, lymphoma or tuberculosis</a:t>
            </a:r>
          </a:p>
          <a:p>
            <a:pPr algn="l"/>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All patients who:</a:t>
            </a:r>
          </a:p>
          <a:p>
            <a:pPr marL="342900" indent="-34290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Have symptoms that may indicate HIV or for which HIV is part of the differential diagnosis</a:t>
            </a:r>
          </a:p>
          <a:p>
            <a:pPr marL="342900" indent="-34290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Are from a country or group with high rate of HIV infection</a:t>
            </a:r>
          </a:p>
          <a:p>
            <a:pPr marL="342900" indent="-34290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Are male, or trans women, who have sex with men</a:t>
            </a:r>
          </a:p>
          <a:p>
            <a:pPr marL="342900" indent="-34290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Report sexual contact with someone from a country with a high rate of HIV infection</a:t>
            </a:r>
          </a:p>
          <a:p>
            <a:pPr marL="342900" indent="-34290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Are diagnosed with, or request testing for, a sexually transmitted infection</a:t>
            </a:r>
          </a:p>
          <a:p>
            <a:pPr marL="342900" indent="-34290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Report a history of injecting drug use</a:t>
            </a:r>
          </a:p>
          <a:p>
            <a:pPr marL="342900" indent="-34290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Are the sexual partners of people known to be HIV-positive or at high risk of HIV</a:t>
            </a:r>
          </a:p>
        </p:txBody>
      </p:sp>
      <p:sp>
        <p:nvSpPr>
          <p:cNvPr id="7" name="Rectangle 6">
            <a:extLst>
              <a:ext uri="{FF2B5EF4-FFF2-40B4-BE49-F238E27FC236}">
                <a16:creationId xmlns:a16="http://schemas.microsoft.com/office/drawing/2014/main" id="{DBEBE745-AB2A-4A61-A0DB-2122522247D6}"/>
              </a:ext>
            </a:extLst>
          </p:cNvPr>
          <p:cNvSpPr/>
          <p:nvPr/>
        </p:nvSpPr>
        <p:spPr>
          <a:xfrm>
            <a:off x="-3376393" y="77648"/>
            <a:ext cx="18478507"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i="0" u="none" strike="noStrike" cap="none" spc="0" baseline="0" dirty="0">
                <a:ln/>
                <a:solidFill>
                  <a:schemeClr val="accent4"/>
                </a:solidFill>
                <a:effectLst/>
                <a:latin typeface="Times New Roman" panose="02020603050405020304" pitchFamily="18" charset="0"/>
                <a:cs typeface="Times New Roman" panose="02020603050405020304" pitchFamily="18" charset="0"/>
              </a:rPr>
              <a:t>Patients who should be offered and recommended HIV testing : </a:t>
            </a:r>
            <a:endParaRPr lang="en-US" sz="2400" b="1" cap="none" spc="0" dirty="0">
              <a:ln/>
              <a:solidFill>
                <a:schemeClr val="accent4"/>
              </a:solidFill>
              <a:effectLst/>
            </a:endParaRPr>
          </a:p>
        </p:txBody>
      </p:sp>
    </p:spTree>
    <p:extLst>
      <p:ext uri="{BB962C8B-B14F-4D97-AF65-F5344CB8AC3E}">
        <p14:creationId xmlns:p14="http://schemas.microsoft.com/office/powerpoint/2010/main" val="4116535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DB5120B-588E-4C03-A6BE-E9E550C28882}"/>
              </a:ext>
            </a:extLst>
          </p:cNvPr>
          <p:cNvSpPr txBox="1"/>
          <p:nvPr/>
        </p:nvSpPr>
        <p:spPr>
          <a:xfrm>
            <a:off x="942753" y="1584113"/>
            <a:ext cx="10582940" cy="3477875"/>
          </a:xfrm>
          <a:prstGeom prst="rect">
            <a:avLst/>
          </a:prstGeom>
          <a:noFill/>
        </p:spPr>
        <p:txBody>
          <a:bodyPr wrap="square">
            <a:spAutoFit/>
          </a:bodyPr>
          <a:lstStyle/>
          <a:p>
            <a:pPr marL="285750" indent="-285750" algn="l">
              <a:buFont typeface="Wingdings" panose="05000000000000000000" pitchFamily="2" charset="2"/>
              <a:buChar char="q"/>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In areas of high</a:t>
            </a:r>
            <a:r>
              <a:rPr lang="en-US" sz="2200" dirty="0">
                <a:solidFill>
                  <a:srgbClr val="007EAD"/>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and extremely high</a:t>
            </a:r>
            <a:r>
              <a:rPr lang="en-US" sz="2200" dirty="0">
                <a:solidFill>
                  <a:srgbClr val="007EAD"/>
                </a:solidFill>
                <a:latin typeface="Times New Roman" panose="02020603050405020304" pitchFamily="18" charset="0"/>
                <a:cs typeface="Times New Roman" panose="02020603050405020304" pitchFamily="18" charset="0"/>
              </a:rPr>
              <a:t> </a:t>
            </a:r>
            <a:r>
              <a:rPr lang="en-US" sz="2200" b="0" i="0" u="none" strike="noStrike" baseline="0" dirty="0">
                <a:solidFill>
                  <a:srgbClr val="007EAD"/>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prevalence :</a:t>
            </a:r>
          </a:p>
          <a:p>
            <a:pPr algn="l"/>
            <a:r>
              <a:rPr lang="en-US" sz="2200" b="0" i="0" u="none" strike="noStrike" baseline="0" dirty="0">
                <a:solidFill>
                  <a:srgbClr val="000000"/>
                </a:solidFill>
                <a:latin typeface="Times New Roman" panose="02020603050405020304" pitchFamily="18" charset="0"/>
                <a:cs typeface="Times New Roman" panose="02020603050405020304" pitchFamily="18" charset="0"/>
              </a:rPr>
              <a:t>All patients not previously diagnosed with HIV who register with a general practice or undergo blood testing for any reason</a:t>
            </a:r>
          </a:p>
          <a:p>
            <a:pPr algn="l"/>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In areas of extremely high prevalence</a:t>
            </a:r>
            <a:r>
              <a:rPr lang="en-US" sz="2200" dirty="0">
                <a:solidFill>
                  <a:srgbClr val="007EAD"/>
                </a:solidFill>
                <a:latin typeface="Times New Roman" panose="02020603050405020304" pitchFamily="18" charset="0"/>
                <a:cs typeface="Times New Roman" panose="02020603050405020304" pitchFamily="18" charset="0"/>
              </a:rPr>
              <a:t>:</a:t>
            </a:r>
            <a:endParaRPr lang="en-US" sz="2200" b="0" i="0" u="none" strike="noStrike" baseline="0" dirty="0">
              <a:solidFill>
                <a:srgbClr val="007EA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All emergency care and secondary care patients not previously diagnosed with HIV</a:t>
            </a:r>
          </a:p>
          <a:p>
            <a:pPr marL="342900" indent="-342900" algn="l">
              <a:buFont typeface="Wingdings" panose="05000000000000000000" pitchFamily="2" charset="2"/>
              <a:buChar char="§"/>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At each general practice consultation consider offering opportunistic HIV testing</a:t>
            </a:r>
          </a:p>
          <a:p>
            <a:pPr algn="l"/>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Prison inmates</a:t>
            </a:r>
          </a:p>
          <a:p>
            <a:pPr algn="l"/>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All new inmates not previously diagnosed with HIV</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8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FD5C17D-B544-4D17-B9A6-68C19E8BDB59}"/>
              </a:ext>
            </a:extLst>
          </p:cNvPr>
          <p:cNvSpPr txBox="1"/>
          <p:nvPr/>
        </p:nvSpPr>
        <p:spPr>
          <a:xfrm>
            <a:off x="1149980" y="442069"/>
            <a:ext cx="10939644" cy="5447645"/>
          </a:xfrm>
          <a:prstGeom prst="rect">
            <a:avLst/>
          </a:prstGeom>
          <a:noFill/>
        </p:spPr>
        <p:txBody>
          <a:bodyPr wrap="square">
            <a:spAutoFit/>
          </a:bodyPr>
          <a:lstStyle/>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Clinical staging of patients should be done at the initial medical examination, as it provides prognostic information and is a key criterion for initiating prophylaxis against opportunistic infections.</a:t>
            </a:r>
          </a:p>
          <a:p>
            <a:pPr algn="l"/>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sz="2800" b="1" i="0" u="none" strike="noStrike" baseline="0" dirty="0">
                <a:solidFill>
                  <a:srgbClr val="00B0F0"/>
                </a:solidFill>
                <a:latin typeface="Times New Roman" panose="02020603050405020304" pitchFamily="18" charset="0"/>
                <a:cs typeface="Times New Roman" panose="02020603050405020304" pitchFamily="18" charset="0"/>
              </a:rPr>
              <a:t>Primary HIV infection</a:t>
            </a:r>
          </a:p>
          <a:p>
            <a:pPr marL="342900" indent="-342900" algn="l">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Primary infection is symptomatic in more than 50% of cases but the diagnosis is often missed. The incubation period is usually 2–4 weeks after exposure. </a:t>
            </a:r>
          </a:p>
          <a:p>
            <a:pPr marL="342900" indent="-342900" algn="l">
              <a:buFont typeface="Wingdings" panose="05000000000000000000" pitchFamily="2" charset="2"/>
              <a:buChar char="q"/>
            </a:pPr>
            <a:endParaRPr lang="en-US" sz="20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The duration of symptoms is variable but is seldom longer than 2 weeks.</a:t>
            </a:r>
          </a:p>
          <a:p>
            <a:pPr marL="342900" indent="-342900" algn="l">
              <a:buFont typeface="Wingdings" panose="05000000000000000000" pitchFamily="2" charset="2"/>
              <a:buChar char="q"/>
            </a:pPr>
            <a:endParaRPr lang="en-US" sz="20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The clinical manifestations resemble those of infectious mononucleosis/glandular fever , but the presence of maculopapular rash or mucosal ulceration strongly suggests primary HIV infection rather than the other viral causes of </a:t>
            </a:r>
            <a:r>
              <a:rPr lang="en-US" sz="2000" b="0" i="0" u="none" strike="noStrike" baseline="0" dirty="0">
                <a:latin typeface="Times New Roman" panose="02020603050405020304" pitchFamily="18" charset="0"/>
                <a:cs typeface="Times New Roman" panose="02020603050405020304" pitchFamily="18" charset="0"/>
              </a:rPr>
              <a:t>infectious mononucleosis.</a:t>
            </a:r>
          </a:p>
          <a:p>
            <a:pPr marL="342900" indent="-342900" algn="l">
              <a:buFont typeface="Wingdings" panose="05000000000000000000" pitchFamily="2" charset="2"/>
              <a:buChar char="q"/>
            </a:pPr>
            <a:endParaRPr lang="en-US" sz="20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Transient lymphopenia, including CD4 lymphocytes, is found in most cases which may result in opportunistic infections, notably oropharyngeal candidiasis. Major opportunistic infections like Pneumocystis </a:t>
            </a:r>
            <a:r>
              <a:rPr lang="en-US" sz="2000" b="0" i="0" u="none" strike="noStrike" baseline="0" dirty="0" err="1">
                <a:solidFill>
                  <a:srgbClr val="000000"/>
                </a:solidFill>
                <a:latin typeface="Times New Roman" panose="02020603050405020304" pitchFamily="18" charset="0"/>
                <a:cs typeface="Times New Roman" panose="02020603050405020304" pitchFamily="18" charset="0"/>
              </a:rPr>
              <a:t>jirovecii</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a:t>
            </a:r>
          </a:p>
          <a:p>
            <a:pPr marL="342900" indent="-342900" algn="l">
              <a:buFont typeface="Wingdings" panose="05000000000000000000" pitchFamily="2" charset="2"/>
              <a:buChar char="q"/>
            </a:pP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B8789FF-3114-4927-B123-6175E74EB542}"/>
              </a:ext>
            </a:extLst>
          </p:cNvPr>
          <p:cNvSpPr/>
          <p:nvPr/>
        </p:nvSpPr>
        <p:spPr>
          <a:xfrm>
            <a:off x="353675" y="0"/>
            <a:ext cx="4546373"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i="0" u="none" strike="noStrike" cap="none" spc="0" baseline="0" dirty="0">
                <a:ln/>
                <a:solidFill>
                  <a:schemeClr val="accent4"/>
                </a:solidFill>
                <a:effectLst/>
                <a:latin typeface="p396_g_d0_f587"/>
              </a:rPr>
              <a:t>Clinical manifestations of HIV</a:t>
            </a:r>
            <a:endParaRPr lang="en-US" sz="2800" b="1" cap="none" spc="0" dirty="0">
              <a:ln/>
              <a:solidFill>
                <a:schemeClr val="accent4"/>
              </a:solidFill>
              <a:effectLst/>
            </a:endParaRPr>
          </a:p>
        </p:txBody>
      </p:sp>
    </p:spTree>
    <p:extLst>
      <p:ext uri="{BB962C8B-B14F-4D97-AF65-F5344CB8AC3E}">
        <p14:creationId xmlns:p14="http://schemas.microsoft.com/office/powerpoint/2010/main" val="1306847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4D72EBB-5C5B-4735-99AD-359B1EEF1B55}"/>
              </a:ext>
            </a:extLst>
          </p:cNvPr>
          <p:cNvSpPr txBox="1"/>
          <p:nvPr/>
        </p:nvSpPr>
        <p:spPr>
          <a:xfrm>
            <a:off x="481630" y="1522726"/>
            <a:ext cx="11419530" cy="3139321"/>
          </a:xfrm>
          <a:prstGeom prst="rect">
            <a:avLst/>
          </a:prstGeom>
          <a:noFill/>
        </p:spPr>
        <p:txBody>
          <a:bodyPr wrap="square">
            <a:spAutoFit/>
          </a:bodyPr>
          <a:lstStyle/>
          <a:p>
            <a:pPr marL="342900" indent="-342900">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Thrombocytopenia and moderate elevation of liver enzymes are commonly present.</a:t>
            </a: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Early diagnosis is made by detecting HIV RNA by PCR or p24 </a:t>
            </a:r>
            <a:r>
              <a:rPr lang="en-US" sz="2200" b="0" i="0" u="none" strike="noStrike" baseline="0" dirty="0" err="1">
                <a:latin typeface="Times New Roman" panose="02020603050405020304" pitchFamily="18" charset="0"/>
                <a:cs typeface="Times New Roman" panose="02020603050405020304" pitchFamily="18" charset="0"/>
              </a:rPr>
              <a:t>antigenaemia</a:t>
            </a:r>
            <a:r>
              <a:rPr lang="en-US" sz="2200" b="0" i="0" u="none" strike="noStrike" baseline="0" dirty="0">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 appearance of specific anti-HIV antibodies in serum (seroconversion) occurs 2–12 weeks after the development of symptoms.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 window period, during which antibody tests may be false   negative, is prolonged when post-exposure prophylaxis has been used.</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5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7955903-0C59-4086-AB7A-160149A6513D}"/>
              </a:ext>
            </a:extLst>
          </p:cNvPr>
          <p:cNvSpPr txBox="1"/>
          <p:nvPr/>
        </p:nvSpPr>
        <p:spPr>
          <a:xfrm>
            <a:off x="551432" y="61797"/>
            <a:ext cx="10951859" cy="5878532"/>
          </a:xfrm>
          <a:prstGeom prst="rect">
            <a:avLst/>
          </a:prstGeom>
          <a:noFill/>
        </p:spPr>
        <p:txBody>
          <a:bodyPr wrap="square">
            <a:spAutoFit/>
          </a:bodyPr>
          <a:lstStyle/>
          <a:p>
            <a:pPr algn="l"/>
            <a:r>
              <a:rPr lang="en-US" sz="2400" b="1" i="0" u="none" strike="noStrike" baseline="0" dirty="0">
                <a:solidFill>
                  <a:srgbClr val="00B0F0"/>
                </a:solidFill>
                <a:latin typeface="Times New Roman" panose="02020603050405020304" pitchFamily="18" charset="0"/>
                <a:cs typeface="Times New Roman" panose="02020603050405020304" pitchFamily="18" charset="0"/>
              </a:rPr>
              <a:t>Asymptomatic infection</a:t>
            </a:r>
          </a:p>
          <a:p>
            <a:pPr algn="l"/>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A prolonged period of clinical latency follows primary infection, during which infected individuals are asymptomatic.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Persistent generalized</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lymphadenopathy with nodes typically &lt; 2 cm diameter is a common </a:t>
            </a:r>
            <a:r>
              <a:rPr lang="en-US" sz="2200" dirty="0">
                <a:latin typeface="Times New Roman" panose="02020603050405020304" pitchFamily="18" charset="0"/>
                <a:cs typeface="Times New Roman" panose="02020603050405020304" pitchFamily="18" charset="0"/>
              </a:rPr>
              <a:t>fi</a:t>
            </a:r>
            <a:r>
              <a:rPr lang="en-US" sz="2200" b="0" i="0" u="none" strike="noStrike" baseline="0" dirty="0">
                <a:latin typeface="Times New Roman" panose="02020603050405020304" pitchFamily="18" charset="0"/>
                <a:cs typeface="Times New Roman" panose="02020603050405020304" pitchFamily="18" charset="0"/>
              </a:rPr>
              <a:t>nding. Eventually, the lymph nodes regress, with destruction of node architecture as disease advances.</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Viraemia peaks during primary infection and then drops as the immune response develops, to reach a plateau about 3 months later.</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 median time from infection to the development of AIDS in adults is about 9 years</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A small proportion of untreated PLWH are long-term non-progressors, with CD4 counts remaining in the reference range for 10 years or more. Some long-term non-progressors have undetectable viral loads and are known as </a:t>
            </a:r>
            <a:r>
              <a:rPr lang="en-US" sz="2200" b="0" i="0" u="none" strike="noStrike" baseline="0" dirty="0">
                <a:solidFill>
                  <a:srgbClr val="00B050"/>
                </a:solidFill>
                <a:latin typeface="Times New Roman" panose="02020603050405020304" pitchFamily="18" charset="0"/>
                <a:cs typeface="Times New Roman" panose="02020603050405020304" pitchFamily="18" charset="0"/>
              </a:rPr>
              <a:t>‘elite controllers’.</a:t>
            </a:r>
            <a:endParaRPr lang="en-US" sz="22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41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21264A6-FCF2-49E8-80C4-908FA8B75FE2}"/>
              </a:ext>
            </a:extLst>
          </p:cNvPr>
          <p:cNvSpPr txBox="1"/>
          <p:nvPr/>
        </p:nvSpPr>
        <p:spPr>
          <a:xfrm>
            <a:off x="430060" y="0"/>
            <a:ext cx="11125200" cy="3600986"/>
          </a:xfrm>
          <a:prstGeom prst="rect">
            <a:avLst/>
          </a:prstGeom>
          <a:noFill/>
        </p:spPr>
        <p:txBody>
          <a:bodyPr wrap="square">
            <a:spAutoFit/>
          </a:bodyPr>
          <a:lstStyle/>
          <a:p>
            <a:pPr algn="l"/>
            <a:r>
              <a:rPr lang="en-US" sz="2800" b="1" i="0" u="none" strike="noStrike" baseline="0" dirty="0">
                <a:solidFill>
                  <a:srgbClr val="00B0F0"/>
                </a:solidFill>
                <a:latin typeface="Times New Roman" panose="02020603050405020304" pitchFamily="18" charset="0"/>
                <a:cs typeface="Times New Roman" panose="02020603050405020304" pitchFamily="18" charset="0"/>
              </a:rPr>
              <a:t>Minor HIV-associated disorders</a:t>
            </a:r>
          </a:p>
          <a:p>
            <a:pPr algn="l"/>
            <a:endParaRPr lang="en-US" sz="3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400" b="0" i="0" u="none" strike="noStrike" baseline="0" dirty="0">
                <a:latin typeface="Times New Roman" panose="02020603050405020304" pitchFamily="18" charset="0"/>
                <a:cs typeface="Times New Roman" panose="02020603050405020304" pitchFamily="18" charset="0"/>
              </a:rPr>
              <a:t>A wide range of disorders indicating some impairment of cellular immunity occur in most patients before they develop AIDS.</a:t>
            </a:r>
          </a:p>
          <a:p>
            <a:pPr marL="342900" indent="-342900" algn="l">
              <a:buFont typeface="Wingdings" panose="05000000000000000000" pitchFamily="2" charset="2"/>
              <a:buChar char="q"/>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400" b="0" i="0" u="none" strike="noStrike" baseline="0" dirty="0">
                <a:latin typeface="Times New Roman" panose="02020603050405020304" pitchFamily="18" charset="0"/>
                <a:cs typeface="Times New Roman" panose="02020603050405020304" pitchFamily="18" charset="0"/>
              </a:rPr>
              <a:t>Careful examination of the mouth is important when patients are being followed up, as oral candidiasis and oral hairy leucoplakia are common conditions that require initiation of prophylaxis against opportunistic infections, irrespective of the CD4 count.</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81ACC4C-4274-444E-A2CD-C1D32DE1A4B5}"/>
              </a:ext>
            </a:extLst>
          </p:cNvPr>
          <p:cNvSpPr txBox="1"/>
          <p:nvPr/>
        </p:nvSpPr>
        <p:spPr>
          <a:xfrm>
            <a:off x="430060" y="3674209"/>
            <a:ext cx="11761940" cy="1569660"/>
          </a:xfrm>
          <a:prstGeom prst="rect">
            <a:avLst/>
          </a:prstGeom>
          <a:noFill/>
        </p:spPr>
        <p:txBody>
          <a:bodyPr wrap="square">
            <a:spAutoFit/>
          </a:bodyPr>
          <a:lstStyle/>
          <a:p>
            <a:pPr algn="l"/>
            <a:r>
              <a:rPr lang="en-US" sz="2800" b="0" i="0" u="none" strike="noStrike" baseline="0" dirty="0">
                <a:solidFill>
                  <a:srgbClr val="00B0F0"/>
                </a:solidFill>
                <a:latin typeface="Times New Roman" panose="02020603050405020304" pitchFamily="18" charset="0"/>
                <a:cs typeface="Times New Roman" panose="02020603050405020304" pitchFamily="18" charset="0"/>
              </a:rPr>
              <a:t>Acquired immunodeficiency syndrome</a:t>
            </a:r>
          </a:p>
          <a:p>
            <a:pPr algn="l"/>
            <a:endParaRPr lang="en-US" sz="2400" b="0" i="0" u="none" strike="noStrike" baseline="0" dirty="0">
              <a:latin typeface="Times New Roman" panose="02020603050405020304" pitchFamily="18" charset="0"/>
              <a:cs typeface="Times New Roman" panose="02020603050405020304" pitchFamily="18" charset="0"/>
            </a:endParaRPr>
          </a:p>
          <a:p>
            <a:pPr algn="l"/>
            <a:r>
              <a:rPr lang="en-US" sz="2200" b="0" i="0" u="none" strike="noStrike" baseline="0" dirty="0">
                <a:latin typeface="Times New Roman" panose="02020603050405020304" pitchFamily="18" charset="0"/>
                <a:cs typeface="Times New Roman" panose="02020603050405020304" pitchFamily="18" charset="0"/>
              </a:rPr>
              <a:t>AIDS is defined by the development of specified opportunistic infections, cancers and severe manifestations of HIV itself</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98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83F14EA-1FBC-4BC7-97DB-52FFDB733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68" y="316420"/>
            <a:ext cx="4529328" cy="4945536"/>
          </a:xfrm>
          <a:prstGeom prst="rect">
            <a:avLst/>
          </a:prstGeom>
        </p:spPr>
      </p:pic>
      <p:sp>
        <p:nvSpPr>
          <p:cNvPr id="5" name="Rectangle 4">
            <a:extLst>
              <a:ext uri="{FF2B5EF4-FFF2-40B4-BE49-F238E27FC236}">
                <a16:creationId xmlns:a16="http://schemas.microsoft.com/office/drawing/2014/main" id="{4F0E7469-1D23-4DE9-97AE-CEB632D3CF55}"/>
              </a:ext>
            </a:extLst>
          </p:cNvPr>
          <p:cNvSpPr/>
          <p:nvPr/>
        </p:nvSpPr>
        <p:spPr>
          <a:xfrm>
            <a:off x="1991946" y="5655320"/>
            <a:ext cx="2501198" cy="400110"/>
          </a:xfrm>
          <a:prstGeom prst="rect">
            <a:avLst/>
          </a:prstGeom>
          <a:noFill/>
        </p:spPr>
        <p:txBody>
          <a:bodyPr wrap="none" lIns="91440" tIns="45720" rIns="91440" bIns="45720">
            <a:spAutoFit/>
          </a:bodyPr>
          <a:lstStyle/>
          <a:p>
            <a:pPr algn="ctr"/>
            <a:r>
              <a:rPr lang="en-US" sz="2000" b="0" cap="none" spc="0" dirty="0">
                <a:ln w="0"/>
                <a:solidFill>
                  <a:schemeClr val="accent1"/>
                </a:solidFill>
                <a:effectLst>
                  <a:outerShdw blurRad="38100" dist="25400" dir="5400000" algn="ctr" rotWithShape="0">
                    <a:srgbClr val="6E747A">
                      <a:alpha val="43000"/>
                    </a:srgbClr>
                  </a:outerShdw>
                </a:effectLst>
              </a:rPr>
              <a:t>Oral hairy leukoplakia </a:t>
            </a:r>
          </a:p>
        </p:txBody>
      </p:sp>
      <p:pic>
        <p:nvPicPr>
          <p:cNvPr id="6" name="Picture 5">
            <a:extLst>
              <a:ext uri="{FF2B5EF4-FFF2-40B4-BE49-F238E27FC236}">
                <a16:creationId xmlns:a16="http://schemas.microsoft.com/office/drawing/2014/main" id="{ED62BF61-61C0-44E8-A43B-A65796A737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4304" y="316421"/>
            <a:ext cx="4529328" cy="4945536"/>
          </a:xfrm>
          <a:prstGeom prst="rect">
            <a:avLst/>
          </a:prstGeom>
        </p:spPr>
      </p:pic>
      <p:sp>
        <p:nvSpPr>
          <p:cNvPr id="7" name="TextBox 6">
            <a:extLst>
              <a:ext uri="{FF2B5EF4-FFF2-40B4-BE49-F238E27FC236}">
                <a16:creationId xmlns:a16="http://schemas.microsoft.com/office/drawing/2014/main" id="{F00ED172-7C69-4DDE-93A9-C4AB49A1E343}"/>
              </a:ext>
            </a:extLst>
          </p:cNvPr>
          <p:cNvSpPr txBox="1"/>
          <p:nvPr/>
        </p:nvSpPr>
        <p:spPr>
          <a:xfrm>
            <a:off x="5680710" y="5732264"/>
            <a:ext cx="6185916" cy="400110"/>
          </a:xfrm>
          <a:prstGeom prst="rect">
            <a:avLst/>
          </a:prstGeom>
          <a:noFill/>
        </p:spPr>
        <p:txBody>
          <a:bodyPr wrap="square">
            <a:spAutoFit/>
          </a:bodyPr>
          <a:lstStyle/>
          <a:p>
            <a:pPr algn="ctr"/>
            <a:r>
              <a:rPr lang="en-US" sz="2000" b="0" cap="none" spc="0" dirty="0">
                <a:ln w="0"/>
                <a:solidFill>
                  <a:schemeClr val="accent1"/>
                </a:solidFill>
                <a:effectLst>
                  <a:outerShdw blurRad="38100" dist="25400" dir="5400000" algn="ctr" rotWithShape="0">
                    <a:srgbClr val="6E747A">
                      <a:alpha val="43000"/>
                    </a:srgbClr>
                  </a:outerShdw>
                </a:effectLst>
              </a:rPr>
              <a:t>Oral candidiasis </a:t>
            </a:r>
          </a:p>
        </p:txBody>
      </p:sp>
    </p:spTree>
    <p:extLst>
      <p:ext uri="{BB962C8B-B14F-4D97-AF65-F5344CB8AC3E}">
        <p14:creationId xmlns:p14="http://schemas.microsoft.com/office/powerpoint/2010/main" val="2152015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022821C-8965-4323-949F-8A59CFB01794}"/>
              </a:ext>
            </a:extLst>
          </p:cNvPr>
          <p:cNvSpPr txBox="1"/>
          <p:nvPr/>
        </p:nvSpPr>
        <p:spPr>
          <a:xfrm>
            <a:off x="417064" y="0"/>
            <a:ext cx="6097162" cy="523220"/>
          </a:xfrm>
          <a:prstGeom prst="rect">
            <a:avLst/>
          </a:prstGeom>
          <a:noFill/>
        </p:spPr>
        <p:txBody>
          <a:bodyPr wrap="square">
            <a:spAutoFit/>
          </a:bodyPr>
          <a:lstStyle/>
          <a:p>
            <a:r>
              <a:rPr lang="en-US" sz="2800" b="0" i="0" u="none" strike="noStrike" baseline="0">
                <a:solidFill>
                  <a:schemeClr val="accent4">
                    <a:lumMod val="75000"/>
                  </a:schemeClr>
                </a:solidFill>
                <a:latin typeface="Times New Roman" panose="02020603050405020304" pitchFamily="18" charset="0"/>
                <a:cs typeface="Times New Roman" panose="02020603050405020304" pitchFamily="18" charset="0"/>
              </a:rPr>
              <a:t>Presenting problems in HIV infection</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EBE1D69-0019-47FE-9D1E-B57095CB5C53}"/>
              </a:ext>
            </a:extLst>
          </p:cNvPr>
          <p:cNvSpPr txBox="1"/>
          <p:nvPr/>
        </p:nvSpPr>
        <p:spPr>
          <a:xfrm>
            <a:off x="633448" y="887711"/>
            <a:ext cx="11156030" cy="3139321"/>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HIV itself is associated with a wide variety of clinical manifestations, and opportunistic diseases add many more. All body systems can be affected by HIV. The CD4 count is useful in differential diagnosis</a:t>
            </a:r>
          </a:p>
          <a:p>
            <a:pPr algn="l"/>
            <a:endParaRPr lang="en-US" dirty="0">
              <a:latin typeface="p396_g_d0_f585"/>
            </a:endParaRPr>
          </a:p>
          <a:p>
            <a:pPr algn="l"/>
            <a:r>
              <a:rPr lang="en-US" sz="2200" b="1" i="0" u="none" strike="noStrike" baseline="0" dirty="0">
                <a:solidFill>
                  <a:srgbClr val="00B0F0"/>
                </a:solidFill>
                <a:latin typeface="Times New Roman" panose="02020603050405020304" pitchFamily="18" charset="0"/>
                <a:cs typeface="Times New Roman" panose="02020603050405020304" pitchFamily="18" charset="0"/>
              </a:rPr>
              <a:t> CD4 count &lt; 500 cells/mm3</a:t>
            </a:r>
          </a:p>
          <a:p>
            <a:pPr algn="l"/>
            <a:endParaRPr lang="en-US" sz="1800" b="0" i="0" u="none" strike="noStrike" baseline="0" dirty="0">
              <a:solidFill>
                <a:srgbClr val="000000"/>
              </a:solidFill>
              <a:latin typeface="p397_g_d0_f583"/>
            </a:endParaRPr>
          </a:p>
          <a:p>
            <a:pPr marL="342900" indent="-342900" algn="l">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 Tuberculosis</a:t>
            </a:r>
          </a:p>
          <a:p>
            <a:pPr marL="342900" indent="-342900" algn="l">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 Bacterial pneumonia</a:t>
            </a:r>
          </a:p>
          <a:p>
            <a:pPr marL="342900" indent="-342900" algn="l">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Herpes zoster</a:t>
            </a:r>
          </a:p>
          <a:p>
            <a:pPr marL="342900" indent="-342900" algn="l">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Oropharyngeal candidiasis</a:t>
            </a:r>
          </a:p>
          <a:p>
            <a:pPr marL="342900" indent="-342900" algn="l">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Non-typhoid salmonellosis</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FF434BC-CDE1-4A12-9895-F43DFC712A2D}"/>
              </a:ext>
            </a:extLst>
          </p:cNvPr>
          <p:cNvSpPr txBox="1"/>
          <p:nvPr/>
        </p:nvSpPr>
        <p:spPr>
          <a:xfrm>
            <a:off x="4868655" y="3011369"/>
            <a:ext cx="6166964" cy="1015663"/>
          </a:xfrm>
          <a:prstGeom prst="rect">
            <a:avLst/>
          </a:prstGeom>
          <a:noFill/>
        </p:spPr>
        <p:txBody>
          <a:bodyPr wrap="square">
            <a:spAutoFit/>
          </a:bodyPr>
          <a:lstStyle/>
          <a:p>
            <a:pPr marL="285750" indent="-28575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Kaposi's sarcoma</a:t>
            </a:r>
          </a:p>
          <a:p>
            <a:pPr marL="285750" indent="-285750" algn="l">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Non-Hodgkin lymphoma</a:t>
            </a:r>
          </a:p>
          <a:p>
            <a:pPr marL="285750" indent="-285750" algn="l">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HIV-associated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idiopathic thrombocytopenic purpura</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19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634C1A0-4EBD-45BE-B93F-99680A896960}"/>
              </a:ext>
            </a:extLst>
          </p:cNvPr>
          <p:cNvSpPr txBox="1"/>
          <p:nvPr/>
        </p:nvSpPr>
        <p:spPr>
          <a:xfrm>
            <a:off x="411829" y="233605"/>
            <a:ext cx="8175503" cy="1877437"/>
          </a:xfrm>
          <a:prstGeom prst="rect">
            <a:avLst/>
          </a:prstGeom>
          <a:noFill/>
        </p:spPr>
        <p:txBody>
          <a:bodyPr wrap="square">
            <a:spAutoFit/>
          </a:bodyPr>
          <a:lstStyle/>
          <a:p>
            <a:pPr algn="l"/>
            <a:r>
              <a:rPr lang="en-US" sz="2400" b="1" i="0" u="none" strike="noStrike" baseline="0" dirty="0">
                <a:solidFill>
                  <a:srgbClr val="00B0F0"/>
                </a:solidFill>
                <a:latin typeface="Times New Roman" panose="02020603050405020304" pitchFamily="18" charset="0"/>
                <a:cs typeface="Times New Roman" panose="02020603050405020304" pitchFamily="18" charset="0"/>
              </a:rPr>
              <a:t>&lt; 200 cells/mm</a:t>
            </a:r>
            <a:r>
              <a:rPr lang="en-US" sz="1200" b="1" i="0" u="none" strike="noStrike" baseline="0" dirty="0">
                <a:solidFill>
                  <a:srgbClr val="00B0F0"/>
                </a:solidFill>
                <a:latin typeface="Times New Roman" panose="02020603050405020304" pitchFamily="18" charset="0"/>
                <a:cs typeface="Times New Roman" panose="02020603050405020304" pitchFamily="18" charset="0"/>
              </a:rPr>
              <a:t>3</a:t>
            </a:r>
          </a:p>
          <a:p>
            <a:pPr algn="l"/>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Pneumocystis </a:t>
            </a:r>
            <a:r>
              <a:rPr lang="en-US" sz="2000" b="0" i="0" u="none" strike="noStrike" baseline="0" dirty="0" err="1">
                <a:solidFill>
                  <a:srgbClr val="000000"/>
                </a:solidFill>
                <a:latin typeface="Times New Roman" panose="02020603050405020304" pitchFamily="18" charset="0"/>
                <a:cs typeface="Times New Roman" panose="02020603050405020304" pitchFamily="18" charset="0"/>
              </a:rPr>
              <a:t>jirovecii</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pneumonia</a:t>
            </a:r>
          </a:p>
          <a:p>
            <a:pPr marL="342900" indent="-342900" algn="l">
              <a:buFont typeface="Wingdings" panose="05000000000000000000" pitchFamily="2" charset="2"/>
              <a:buChar char="§"/>
            </a:pPr>
            <a:r>
              <a:rPr lang="en-US" sz="200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Chronic herpes simplex ulcers</a:t>
            </a:r>
          </a:p>
          <a:p>
            <a:pPr marL="342900" indent="-342900" algn="l">
              <a:buFont typeface="Wingdings" panose="05000000000000000000" pitchFamily="2" charset="2"/>
              <a:buChar char="§"/>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Esophageal candidiasis</a:t>
            </a:r>
          </a:p>
          <a:p>
            <a:pPr marL="342900" indent="-342900" algn="l">
              <a:buFont typeface="Wingdings" panose="05000000000000000000" pitchFamily="2" charset="2"/>
              <a:buChar char="§"/>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err="1">
                <a:solidFill>
                  <a:srgbClr val="000000"/>
                </a:solidFill>
                <a:latin typeface="Times New Roman" panose="02020603050405020304" pitchFamily="18" charset="0"/>
                <a:cs typeface="Times New Roman" panose="02020603050405020304" pitchFamily="18" charset="0"/>
              </a:rPr>
              <a:t>Cystoisospora</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belli (syn. </a:t>
            </a:r>
            <a:r>
              <a:rPr lang="en-US" sz="2000" b="0" i="0" u="none" strike="noStrike" baseline="0" dirty="0" err="1">
                <a:solidFill>
                  <a:srgbClr val="000000"/>
                </a:solidFill>
                <a:latin typeface="Times New Roman" panose="02020603050405020304" pitchFamily="18" charset="0"/>
                <a:cs typeface="Times New Roman" panose="02020603050405020304" pitchFamily="18" charset="0"/>
              </a:rPr>
              <a:t>Isospora</a:t>
            </a:r>
            <a:r>
              <a:rPr lang="en-US" sz="2000" dirty="0">
                <a:solidFill>
                  <a:srgbClr val="000000"/>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belli) </a:t>
            </a:r>
            <a:r>
              <a:rPr lang="en-US" sz="2000" b="0" i="0" u="none" strike="noStrike" baseline="0" dirty="0" err="1">
                <a:solidFill>
                  <a:srgbClr val="000000"/>
                </a:solidFill>
                <a:latin typeface="Times New Roman" panose="02020603050405020304" pitchFamily="18" charset="0"/>
                <a:cs typeface="Times New Roman" panose="02020603050405020304" pitchFamily="18" charset="0"/>
              </a:rPr>
              <a:t>diarrhoea</a:t>
            </a:r>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476EF73-F637-43D2-B2E3-DC9ED780F44A}"/>
              </a:ext>
            </a:extLst>
          </p:cNvPr>
          <p:cNvSpPr txBox="1"/>
          <p:nvPr/>
        </p:nvSpPr>
        <p:spPr>
          <a:xfrm>
            <a:off x="6496777" y="787603"/>
            <a:ext cx="6166964" cy="1323439"/>
          </a:xfrm>
          <a:prstGeom prst="rect">
            <a:avLst/>
          </a:prstGeom>
          <a:noFill/>
        </p:spPr>
        <p:txBody>
          <a:bodyPr wrap="square">
            <a:spAutoFit/>
          </a:bodyPr>
          <a:lstStyle/>
          <a:p>
            <a:pPr marL="342900" indent="-342900" algn="l">
              <a:buFont typeface="Wingdings" panose="05000000000000000000" pitchFamily="2" charset="2"/>
              <a:buChar char="§"/>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HIV wasting syndrome</a:t>
            </a:r>
          </a:p>
          <a:p>
            <a:pPr marL="342900" indent="-342900" algn="l">
              <a:buFont typeface="Wingdings" panose="05000000000000000000" pitchFamily="2" charset="2"/>
              <a:buChar char="§"/>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HIV-associated dementia</a:t>
            </a:r>
          </a:p>
          <a:p>
            <a:pPr marL="342900" indent="-342900" algn="l">
              <a:buFont typeface="Wingdings" panose="05000000000000000000" pitchFamily="2" charset="2"/>
              <a:buChar char="§"/>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Peripheral neuropathy</a:t>
            </a:r>
          </a:p>
          <a:p>
            <a:pPr marL="342900" indent="-342900" algn="l">
              <a:buFont typeface="Wingdings" panose="05000000000000000000" pitchFamily="2" charset="2"/>
              <a:buChar char="§"/>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Endemic mycoses</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98C5904-A0A7-4CB3-B0CD-38AF97C16C0A}"/>
              </a:ext>
            </a:extLst>
          </p:cNvPr>
          <p:cNvSpPr txBox="1"/>
          <p:nvPr/>
        </p:nvSpPr>
        <p:spPr>
          <a:xfrm>
            <a:off x="6496777" y="3328037"/>
            <a:ext cx="6166964" cy="1015663"/>
          </a:xfrm>
          <a:prstGeom prst="rect">
            <a:avLst/>
          </a:prstGeom>
          <a:noFill/>
        </p:spPr>
        <p:txBody>
          <a:bodyPr wrap="square">
            <a:spAutoFit/>
          </a:bodyPr>
          <a:lstStyle/>
          <a:p>
            <a:pPr marL="342900" indent="-342900" algn="l">
              <a:buFont typeface="Wingdings" panose="05000000000000000000" pitchFamily="2" charset="2"/>
              <a:buChar char="§"/>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Cytomegalovirus</a:t>
            </a:r>
          </a:p>
          <a:p>
            <a:pPr marL="342900" indent="-342900" algn="l">
              <a:buFont typeface="Wingdings" panose="05000000000000000000" pitchFamily="2" charset="2"/>
              <a:buChar char="§"/>
            </a:pPr>
            <a:r>
              <a:rPr lang="en-US" sz="200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Disseminated Mycobacterium avium complex (MAC)</a:t>
            </a:r>
          </a:p>
          <a:p>
            <a:pPr marL="342900" indent="-342900" algn="l">
              <a:buFont typeface="Wingdings" panose="05000000000000000000" pitchFamily="2" charset="2"/>
              <a:buChar char="§"/>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Progressive multifocal </a:t>
            </a:r>
            <a:r>
              <a:rPr lang="en-US" sz="2000" b="0" i="0" u="none" strike="noStrike" baseline="0" dirty="0" err="1">
                <a:solidFill>
                  <a:srgbClr val="000000"/>
                </a:solidFill>
                <a:latin typeface="Times New Roman" panose="02020603050405020304" pitchFamily="18" charset="0"/>
                <a:cs typeface="Times New Roman" panose="02020603050405020304" pitchFamily="18" charset="0"/>
              </a:rPr>
              <a:t>leucoencephalopathy</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0D92C9D-3D37-4BDD-8131-8EA38AFAF5B6}"/>
              </a:ext>
            </a:extLst>
          </p:cNvPr>
          <p:cNvSpPr txBox="1"/>
          <p:nvPr/>
        </p:nvSpPr>
        <p:spPr>
          <a:xfrm>
            <a:off x="411829" y="2547006"/>
            <a:ext cx="6097162" cy="2000548"/>
          </a:xfrm>
          <a:prstGeom prst="rect">
            <a:avLst/>
          </a:prstGeom>
          <a:noFill/>
        </p:spPr>
        <p:txBody>
          <a:bodyPr wrap="square">
            <a:spAutoFit/>
          </a:bodyPr>
          <a:lstStyle/>
          <a:p>
            <a:pPr algn="l"/>
            <a:r>
              <a:rPr lang="en-US" sz="2200" b="1" i="0" u="none" strike="noStrike" baseline="0" dirty="0">
                <a:solidFill>
                  <a:srgbClr val="00B0F0"/>
                </a:solidFill>
                <a:latin typeface="Times New Roman" panose="02020603050405020304" pitchFamily="18" charset="0"/>
                <a:cs typeface="Times New Roman" panose="02020603050405020304" pitchFamily="18" charset="0"/>
              </a:rPr>
              <a:t>&lt; 100 cells/mm</a:t>
            </a:r>
          </a:p>
          <a:p>
            <a:pPr algn="l"/>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Cerebral toxoplasmosis</a:t>
            </a:r>
          </a:p>
          <a:p>
            <a:pPr marL="342900" indent="-342900" algn="l">
              <a:buFont typeface="Wingdings" panose="05000000000000000000" pitchFamily="2" charset="2"/>
              <a:buChar char="§"/>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Cryptococcal meningitis</a:t>
            </a:r>
          </a:p>
          <a:p>
            <a:pPr marL="342900" indent="-342900" algn="l">
              <a:buFont typeface="Wingdings" panose="05000000000000000000" pitchFamily="2" charset="2"/>
              <a:buChar char="§"/>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Cryptosporidiosis and </a:t>
            </a:r>
            <a:r>
              <a:rPr lang="en-US" sz="2000" b="0" i="0" u="none" strike="noStrike" baseline="0" dirty="0" err="1">
                <a:solidFill>
                  <a:srgbClr val="000000"/>
                </a:solidFill>
                <a:latin typeface="Times New Roman" panose="02020603050405020304" pitchFamily="18" charset="0"/>
                <a:cs typeface="Times New Roman" panose="02020603050405020304" pitchFamily="18" charset="0"/>
              </a:rPr>
              <a:t>microsporidiosis</a:t>
            </a:r>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Primary CNS lymphoma</a:t>
            </a:r>
          </a:p>
        </p:txBody>
      </p:sp>
      <p:sp>
        <p:nvSpPr>
          <p:cNvPr id="10" name="TextBox 9">
            <a:extLst>
              <a:ext uri="{FF2B5EF4-FFF2-40B4-BE49-F238E27FC236}">
                <a16:creationId xmlns:a16="http://schemas.microsoft.com/office/drawing/2014/main" id="{00F89D47-5A39-4A8D-B016-AF654979534E}"/>
              </a:ext>
            </a:extLst>
          </p:cNvPr>
          <p:cNvSpPr txBox="1"/>
          <p:nvPr/>
        </p:nvSpPr>
        <p:spPr>
          <a:xfrm>
            <a:off x="900439" y="5379611"/>
            <a:ext cx="10951859" cy="461665"/>
          </a:xfrm>
          <a:prstGeom prst="rect">
            <a:avLst/>
          </a:prstGeom>
          <a:noFill/>
        </p:spPr>
        <p:txBody>
          <a:bodyPr wrap="square">
            <a:spAutoFit/>
          </a:bodyPr>
          <a:lstStyle/>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Globally, tuberculosis is the most common cause of morbidity and mortality in PLWH. </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715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EC9129E-282C-4CEA-A3BE-349026C8F02D}"/>
              </a:ext>
            </a:extLst>
          </p:cNvPr>
          <p:cNvSpPr txBox="1"/>
          <p:nvPr/>
        </p:nvSpPr>
        <p:spPr>
          <a:xfrm>
            <a:off x="914400" y="519379"/>
            <a:ext cx="10080346" cy="480131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Lymphadenopathy</a:t>
            </a:r>
          </a:p>
          <a:p>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weight loss</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Fever </a:t>
            </a:r>
          </a:p>
          <a:p>
            <a:endParaRPr lang="en-US" dirty="0"/>
          </a:p>
        </p:txBody>
      </p:sp>
    </p:spTree>
    <p:extLst>
      <p:ext uri="{BB962C8B-B14F-4D97-AF65-F5344CB8AC3E}">
        <p14:creationId xmlns:p14="http://schemas.microsoft.com/office/powerpoint/2010/main" val="24440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56707"/>
            <a:ext cx="12192000" cy="6858000"/>
          </a:xfrm>
          <a:prstGeom prst="rect">
            <a:avLst/>
          </a:prstGeom>
        </p:spPr>
      </p:pic>
      <p:sp>
        <p:nvSpPr>
          <p:cNvPr id="10" name="TextBox 9">
            <a:extLst>
              <a:ext uri="{FF2B5EF4-FFF2-40B4-BE49-F238E27FC236}">
                <a16:creationId xmlns:a16="http://schemas.microsoft.com/office/drawing/2014/main" id="{EF234637-58F6-4A73-994D-7180A9CE7E1A}"/>
              </a:ext>
            </a:extLst>
          </p:cNvPr>
          <p:cNvSpPr txBox="1"/>
          <p:nvPr/>
        </p:nvSpPr>
        <p:spPr>
          <a:xfrm>
            <a:off x="595424" y="506128"/>
            <a:ext cx="10710530" cy="5262979"/>
          </a:xfrm>
          <a:prstGeom prst="rect">
            <a:avLst/>
          </a:prstGeom>
          <a:noFill/>
        </p:spPr>
        <p:txBody>
          <a:bodyPr wrap="square">
            <a:spAutoFit/>
          </a:bodyPr>
          <a:lstStyle/>
          <a:p>
            <a:pPr marL="342900" indent="-342900" algn="l">
              <a:buFont typeface="Wingdings" panose="05000000000000000000" pitchFamily="2" charset="2"/>
              <a:buChar char="q"/>
            </a:pPr>
            <a:r>
              <a:rPr lang="en-US" sz="2400" b="0" i="0" u="none" strike="noStrike" baseline="0" dirty="0">
                <a:latin typeface="Times New Roman" panose="02020603050405020304" pitchFamily="18" charset="0"/>
                <a:cs typeface="Times New Roman" panose="02020603050405020304" pitchFamily="18" charset="0"/>
              </a:rPr>
              <a:t>AIDS is caused by the human immunodeficiency virus (HIV), which progressively impairs cellular immunity.</a:t>
            </a:r>
          </a:p>
          <a:p>
            <a:pPr marL="342900" indent="-342900" algn="l">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400" b="0" i="0" u="none" strike="noStrike" baseline="0" dirty="0">
                <a:latin typeface="Times New Roman" panose="02020603050405020304" pitchFamily="18" charset="0"/>
                <a:cs typeface="Times New Roman" panose="02020603050405020304" pitchFamily="18" charset="0"/>
              </a:rPr>
              <a:t>HIV is a zoonotic disease</a:t>
            </a:r>
          </a:p>
          <a:p>
            <a:pPr marL="342900" indent="-342900" algn="l">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400" b="0" i="0" u="none" strike="noStrike" baseline="0" dirty="0">
                <a:latin typeface="Times New Roman" panose="02020603050405020304" pitchFamily="18" charset="0"/>
                <a:cs typeface="Times New Roman" panose="02020603050405020304" pitchFamily="18" charset="0"/>
              </a:rPr>
              <a:t>There are three groups of HIV-1, representing three separate transmission events from chimpanzees: M (‘major’, worldwide distribution), O (‘outlier’) and N (‘non-major and non-outlier’).</a:t>
            </a:r>
          </a:p>
          <a:p>
            <a:pPr marL="342900" indent="-342900" algn="l">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400" b="0" i="0" u="none" strike="noStrike" baseline="0" dirty="0">
                <a:latin typeface="Times New Roman" panose="02020603050405020304" pitchFamily="18" charset="0"/>
                <a:cs typeface="Times New Roman" panose="02020603050405020304" pitchFamily="18" charset="0"/>
              </a:rPr>
              <a:t>In 2019 it was estimated that there were 38 million people living with HIV (PLWH), 1.7 million new infections and 690000 AIDS-related deaths.</a:t>
            </a:r>
          </a:p>
          <a:p>
            <a:pPr marL="342900" indent="-342900" algn="l">
              <a:buFont typeface="Wingdings" panose="05000000000000000000" pitchFamily="2" charset="2"/>
              <a:buChar char="q"/>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400" b="0" i="0" u="none" strike="noStrike" baseline="0" dirty="0">
                <a:latin typeface="Times New Roman" panose="02020603050405020304" pitchFamily="18" charset="0"/>
                <a:cs typeface="Times New Roman" panose="02020603050405020304" pitchFamily="18" charset="0"/>
              </a:rPr>
              <a:t>The global epidemiology of HIV has been changed by expanding access to combination antiretroviral therapy (ART).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162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44222"/>
            <a:ext cx="12192000" cy="6858000"/>
          </a:xfrm>
          <a:prstGeom prst="rect">
            <a:avLst/>
          </a:prstGeom>
        </p:spPr>
      </p:pic>
      <p:sp>
        <p:nvSpPr>
          <p:cNvPr id="4" name="TextBox 3">
            <a:extLst>
              <a:ext uri="{FF2B5EF4-FFF2-40B4-BE49-F238E27FC236}">
                <a16:creationId xmlns:a16="http://schemas.microsoft.com/office/drawing/2014/main" id="{91E707B0-7FD5-4100-B967-40611130B372}"/>
              </a:ext>
            </a:extLst>
          </p:cNvPr>
          <p:cNvSpPr txBox="1"/>
          <p:nvPr/>
        </p:nvSpPr>
        <p:spPr>
          <a:xfrm>
            <a:off x="533056" y="144222"/>
            <a:ext cx="3548825" cy="461665"/>
          </a:xfrm>
          <a:prstGeom prst="rect">
            <a:avLst/>
          </a:prstGeom>
          <a:noFill/>
        </p:spPr>
        <p:txBody>
          <a:bodyPr wrap="square">
            <a:spAutoFit/>
          </a:bodyPr>
          <a:lstStyle/>
          <a:p>
            <a:r>
              <a:rPr lang="en-US" sz="2400" b="1" i="0" u="none" strike="noStrike" baseline="0" dirty="0">
                <a:solidFill>
                  <a:srgbClr val="00B0F0"/>
                </a:solidFill>
                <a:latin typeface="Times New Roman" panose="02020603050405020304" pitchFamily="18" charset="0"/>
                <a:cs typeface="Times New Roman" panose="02020603050405020304" pitchFamily="18" charset="0"/>
              </a:rPr>
              <a:t>Mucocutaneous disease</a:t>
            </a:r>
            <a:endParaRPr lang="en-US" sz="2400" b="1" dirty="0">
              <a:solidFill>
                <a:srgbClr val="00B0F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478EB4B-2780-4E3C-82EF-C3FFBE12629C}"/>
              </a:ext>
            </a:extLst>
          </p:cNvPr>
          <p:cNvSpPr txBox="1"/>
          <p:nvPr/>
        </p:nvSpPr>
        <p:spPr>
          <a:xfrm>
            <a:off x="833933" y="3382833"/>
            <a:ext cx="2823667" cy="369332"/>
          </a:xfrm>
          <a:prstGeom prst="rect">
            <a:avLst/>
          </a:prstGeom>
          <a:noFill/>
        </p:spPr>
        <p:txBody>
          <a:bodyPr wrap="square">
            <a:spAutoFit/>
          </a:bodyPr>
          <a:lstStyle/>
          <a:p>
            <a:r>
              <a:rPr lang="en-US" sz="1800" b="0" i="0" u="none" strike="noStrike" baseline="0" dirty="0">
                <a:latin typeface="Times New Roman" panose="02020603050405020304" pitchFamily="18" charset="0"/>
                <a:cs typeface="Times New Roman" panose="02020603050405020304" pitchFamily="18" charset="0"/>
              </a:rPr>
              <a:t>Seborrheic dermatitis</a:t>
            </a: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6C7FDDA-0D7F-48F5-85B8-401359EF3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615" y="825323"/>
            <a:ext cx="2703042" cy="2338074"/>
          </a:xfrm>
          <a:prstGeom prst="rect">
            <a:avLst/>
          </a:prstGeom>
        </p:spPr>
      </p:pic>
      <p:sp>
        <p:nvSpPr>
          <p:cNvPr id="10" name="TextBox 9">
            <a:extLst>
              <a:ext uri="{FF2B5EF4-FFF2-40B4-BE49-F238E27FC236}">
                <a16:creationId xmlns:a16="http://schemas.microsoft.com/office/drawing/2014/main" id="{BC326BFD-4C3D-47FA-B21D-DE57B76912C5}"/>
              </a:ext>
            </a:extLst>
          </p:cNvPr>
          <p:cNvSpPr txBox="1"/>
          <p:nvPr/>
        </p:nvSpPr>
        <p:spPr>
          <a:xfrm>
            <a:off x="4491533" y="3378728"/>
            <a:ext cx="2642616" cy="369332"/>
          </a:xfrm>
          <a:prstGeom prst="rect">
            <a:avLst/>
          </a:prstGeom>
          <a:noFill/>
        </p:spPr>
        <p:txBody>
          <a:bodyPr wrap="square">
            <a:spAutoFit/>
          </a:bodyPr>
          <a:lstStyle/>
          <a:p>
            <a:r>
              <a:rPr lang="en-US" sz="1800" b="0" i="0" u="none" strike="noStrike" baseline="0" dirty="0">
                <a:latin typeface="Times New Roman" panose="02020603050405020304" pitchFamily="18" charset="0"/>
                <a:cs typeface="Times New Roman" panose="02020603050405020304" pitchFamily="18" charset="0"/>
              </a:rPr>
              <a:t>Kaposi’s sarcoma</a:t>
            </a:r>
            <a:endParaRPr lang="en-US"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F0B38E8-C3E6-4898-BEB8-25F17486CB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2739" y="825322"/>
            <a:ext cx="2642616" cy="2338075"/>
          </a:xfrm>
          <a:prstGeom prst="rect">
            <a:avLst/>
          </a:prstGeom>
        </p:spPr>
      </p:pic>
      <p:sp>
        <p:nvSpPr>
          <p:cNvPr id="14" name="TextBox 13">
            <a:extLst>
              <a:ext uri="{FF2B5EF4-FFF2-40B4-BE49-F238E27FC236}">
                <a16:creationId xmlns:a16="http://schemas.microsoft.com/office/drawing/2014/main" id="{B7AFE83A-6C2E-4AD9-8DFC-90C4F4400991}"/>
              </a:ext>
            </a:extLst>
          </p:cNvPr>
          <p:cNvSpPr txBox="1"/>
          <p:nvPr/>
        </p:nvSpPr>
        <p:spPr>
          <a:xfrm>
            <a:off x="8145475" y="3399779"/>
            <a:ext cx="1625804" cy="369332"/>
          </a:xfrm>
          <a:prstGeom prst="rect">
            <a:avLst/>
          </a:prstGeom>
          <a:noFill/>
        </p:spPr>
        <p:txBody>
          <a:bodyPr wrap="square">
            <a:spAutoFit/>
          </a:bodyPr>
          <a:lstStyle/>
          <a:p>
            <a:r>
              <a:rPr lang="en-US" sz="1800" b="0" i="0" u="none" strike="noStrike" baseline="0" dirty="0">
                <a:latin typeface="Times New Roman" panose="02020603050405020304" pitchFamily="18" charset="0"/>
                <a:cs typeface="Times New Roman" panose="02020603050405020304" pitchFamily="18" charset="0"/>
              </a:rPr>
              <a:t>Herpes zoster</a:t>
            </a:r>
            <a:endParaRPr lang="en-US"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97950A58-C96B-42ED-A97F-0B6E9C2BB8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2522" y="825322"/>
            <a:ext cx="2934441" cy="2338075"/>
          </a:xfrm>
          <a:prstGeom prst="rect">
            <a:avLst/>
          </a:prstGeom>
        </p:spPr>
      </p:pic>
      <p:sp>
        <p:nvSpPr>
          <p:cNvPr id="18" name="TextBox 17">
            <a:extLst>
              <a:ext uri="{FF2B5EF4-FFF2-40B4-BE49-F238E27FC236}">
                <a16:creationId xmlns:a16="http://schemas.microsoft.com/office/drawing/2014/main" id="{B9A2A0C7-4011-4366-A2B0-C6DA43D19340}"/>
              </a:ext>
            </a:extLst>
          </p:cNvPr>
          <p:cNvSpPr txBox="1"/>
          <p:nvPr/>
        </p:nvSpPr>
        <p:spPr>
          <a:xfrm>
            <a:off x="890626" y="5657412"/>
            <a:ext cx="1969617" cy="369332"/>
          </a:xfrm>
          <a:prstGeom prst="rect">
            <a:avLst/>
          </a:prstGeom>
          <a:noFill/>
        </p:spPr>
        <p:txBody>
          <a:bodyPr wrap="square">
            <a:spAutoFit/>
          </a:bodyPr>
          <a:lstStyle/>
          <a:p>
            <a:r>
              <a:rPr lang="en-US" sz="1800" b="0" i="0" u="none" strike="noStrike" baseline="0" dirty="0">
                <a:latin typeface="Times New Roman" panose="02020603050405020304" pitchFamily="18" charset="0"/>
                <a:cs typeface="Times New Roman" panose="02020603050405020304" pitchFamily="18" charset="0"/>
              </a:rPr>
              <a:t>Kaposi’s sarcoma</a:t>
            </a: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409A402-6F97-4B79-969C-D25B7F5EF138}"/>
              </a:ext>
            </a:extLst>
          </p:cNvPr>
          <p:cNvSpPr txBox="1"/>
          <p:nvPr/>
        </p:nvSpPr>
        <p:spPr>
          <a:xfrm>
            <a:off x="4542739" y="5669067"/>
            <a:ext cx="2393898" cy="369332"/>
          </a:xfrm>
          <a:prstGeom prst="rect">
            <a:avLst/>
          </a:prstGeom>
          <a:noFill/>
        </p:spPr>
        <p:txBody>
          <a:bodyPr wrap="square">
            <a:spAutoFit/>
          </a:bodyPr>
          <a:lstStyle/>
          <a:p>
            <a:r>
              <a:rPr lang="en-US" sz="1800" b="0" i="0" u="none" strike="noStrike" baseline="0" dirty="0">
                <a:latin typeface="Times New Roman" panose="02020603050405020304" pitchFamily="18" charset="0"/>
                <a:cs typeface="Times New Roman" panose="02020603050405020304" pitchFamily="18" charset="0"/>
              </a:rPr>
              <a:t>Bacillary angiomatosis</a:t>
            </a:r>
            <a:endParaRPr lang="en-US"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2752D5F-A7B2-4A06-B055-D5677250EC99}"/>
              </a:ext>
            </a:extLst>
          </p:cNvPr>
          <p:cNvSpPr txBox="1"/>
          <p:nvPr/>
        </p:nvSpPr>
        <p:spPr>
          <a:xfrm>
            <a:off x="8145475" y="5682120"/>
            <a:ext cx="2979115" cy="369332"/>
          </a:xfrm>
          <a:prstGeom prst="rect">
            <a:avLst/>
          </a:prstGeom>
          <a:noFill/>
        </p:spPr>
        <p:txBody>
          <a:bodyPr wrap="square">
            <a:spAutoFit/>
          </a:bodyPr>
          <a:lstStyle/>
          <a:p>
            <a:r>
              <a:rPr lang="en-US" sz="1800" b="0" i="0" u="none" strike="noStrike" baseline="0" dirty="0" err="1">
                <a:latin typeface="Times New Roman" panose="02020603050405020304" pitchFamily="18" charset="0"/>
                <a:cs typeface="Times New Roman" panose="02020603050405020304" pitchFamily="18" charset="0"/>
              </a:rPr>
              <a:t>Papular</a:t>
            </a:r>
            <a:r>
              <a:rPr lang="en-US" sz="1800" b="0" i="0" u="none" strike="noStrike" baseline="0" dirty="0">
                <a:latin typeface="Times New Roman" panose="02020603050405020304" pitchFamily="18" charset="0"/>
                <a:cs typeface="Times New Roman" panose="02020603050405020304" pitchFamily="18" charset="0"/>
              </a:rPr>
              <a:t> pruritic eruption</a:t>
            </a:r>
            <a:endParaRPr lang="en-US"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EA5575D6-EADA-411D-A059-EF2CC61CBA04}"/>
              </a:ext>
            </a:extLst>
          </p:cNvPr>
          <p:cNvSpPr txBox="1"/>
          <p:nvPr/>
        </p:nvSpPr>
        <p:spPr>
          <a:xfrm>
            <a:off x="833933" y="4525522"/>
            <a:ext cx="2598724" cy="369332"/>
          </a:xfrm>
          <a:prstGeom prst="rect">
            <a:avLst/>
          </a:prstGeom>
          <a:noFill/>
        </p:spPr>
        <p:txBody>
          <a:bodyPr wrap="square">
            <a:spAutoFit/>
          </a:bodyPr>
          <a:lstStyle/>
          <a:p>
            <a:r>
              <a:rPr lang="en-US" sz="1800" b="0" i="0" u="none" strike="noStrike" baseline="0" dirty="0">
                <a:latin typeface="Times New Roman" panose="02020603050405020304" pitchFamily="18" charset="0"/>
                <a:cs typeface="Times New Roman" panose="02020603050405020304" pitchFamily="18" charset="0"/>
              </a:rPr>
              <a:t>Oral conditions</a:t>
            </a:r>
            <a:endParaRPr lang="en-US"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17AC796-5456-4BEC-BAF8-EC5C87CB124E}"/>
              </a:ext>
            </a:extLst>
          </p:cNvPr>
          <p:cNvSpPr txBox="1"/>
          <p:nvPr/>
        </p:nvSpPr>
        <p:spPr>
          <a:xfrm>
            <a:off x="4542739" y="4416232"/>
            <a:ext cx="7205472" cy="369332"/>
          </a:xfrm>
          <a:prstGeom prst="rect">
            <a:avLst/>
          </a:prstGeom>
          <a:noFill/>
        </p:spPr>
        <p:txBody>
          <a:bodyPr wrap="square">
            <a:spAutoFit/>
          </a:bodyPr>
          <a:lstStyle/>
          <a:p>
            <a:r>
              <a:rPr lang="en-US" sz="1800" b="0" i="0" u="none" strike="noStrike" baseline="0" dirty="0">
                <a:latin typeface="Times New Roman" panose="02020603050405020304" pitchFamily="18" charset="0"/>
                <a:cs typeface="Times New Roman" panose="02020603050405020304" pitchFamily="18" charset="0"/>
              </a:rPr>
              <a:t>Nail disorders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730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88B1C37-DE1A-4D9B-AAE8-B7ACF5D03357}"/>
              </a:ext>
            </a:extLst>
          </p:cNvPr>
          <p:cNvSpPr txBox="1"/>
          <p:nvPr/>
        </p:nvSpPr>
        <p:spPr>
          <a:xfrm>
            <a:off x="2902305" y="2814566"/>
            <a:ext cx="7887613" cy="3170099"/>
          </a:xfrm>
          <a:prstGeom prst="rect">
            <a:avLst/>
          </a:prstGeom>
          <a:noFill/>
        </p:spPr>
        <p:txBody>
          <a:bodyPr wrap="square">
            <a:spAutoFit/>
          </a:bodyPr>
          <a:lstStyle/>
          <a:p>
            <a:r>
              <a:rPr lang="en-US" sz="2200" b="1" i="0" u="none" strike="noStrike" baseline="0" dirty="0">
                <a:solidFill>
                  <a:srgbClr val="00B0F0"/>
                </a:solidFill>
                <a:latin typeface="Times New Roman" panose="02020603050405020304" pitchFamily="18" charset="0"/>
                <a:cs typeface="Times New Roman" panose="02020603050405020304" pitchFamily="18" charset="0"/>
              </a:rPr>
              <a:t>Nervous system Cognitive impairment</a:t>
            </a:r>
          </a:p>
          <a:p>
            <a:pPr marL="342900" indent="-342900">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Progressive multifocal leukoencephalopathy</a:t>
            </a:r>
          </a:p>
          <a:p>
            <a:pPr marL="342900" indent="-342900">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Space-occupying lesions</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Cerebral toxoplasmosis</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Primary CNS lymphoma</a:t>
            </a:r>
            <a:r>
              <a:rPr lang="en-US" sz="2000" dirty="0">
                <a:latin typeface="Times New Roman" panose="02020603050405020304" pitchFamily="18" charset="0"/>
                <a:cs typeface="Times New Roman" panose="02020603050405020304" pitchFamily="18" charset="0"/>
              </a:rPr>
              <a:t>, tuberculoma)</a:t>
            </a:r>
          </a:p>
          <a:p>
            <a:pPr marL="342900" indent="-342900">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Stroke</a:t>
            </a:r>
          </a:p>
          <a:p>
            <a:pPr marL="342900" indent="-3429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Meningitis </a:t>
            </a:r>
          </a:p>
          <a:p>
            <a:pPr marL="342900" indent="-3429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Peripheral neuropathy </a:t>
            </a:r>
          </a:p>
          <a:p>
            <a:pPr marL="342900" indent="-3429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Myelopathy and radiculopathy</a:t>
            </a:r>
          </a:p>
          <a:p>
            <a:pPr marL="342900" indent="-342900">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Psychiatric disease</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D02FBC3-7097-44B3-A992-60C5B2F17DF2}"/>
              </a:ext>
            </a:extLst>
          </p:cNvPr>
          <p:cNvSpPr txBox="1"/>
          <p:nvPr/>
        </p:nvSpPr>
        <p:spPr>
          <a:xfrm>
            <a:off x="8179615" y="420795"/>
            <a:ext cx="2529839" cy="1261884"/>
          </a:xfrm>
          <a:prstGeom prst="rect">
            <a:avLst/>
          </a:prstGeom>
          <a:noFill/>
        </p:spPr>
        <p:txBody>
          <a:bodyPr wrap="square">
            <a:spAutoFit/>
          </a:bodyPr>
          <a:lstStyle/>
          <a:p>
            <a:r>
              <a:rPr lang="en-US" sz="2200" b="1" i="0" u="none" strike="noStrike" baseline="0" dirty="0">
                <a:solidFill>
                  <a:srgbClr val="00B0F0"/>
                </a:solidFill>
                <a:latin typeface="Times New Roman" panose="02020603050405020304" pitchFamily="18" charset="0"/>
                <a:cs typeface="Times New Roman" panose="02020603050405020304" pitchFamily="18" charset="0"/>
              </a:rPr>
              <a:t>Respiratory disease</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Tuberculosis </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Pneumonia </a:t>
            </a:r>
          </a:p>
        </p:txBody>
      </p:sp>
      <p:sp>
        <p:nvSpPr>
          <p:cNvPr id="9" name="TextBox 8">
            <a:extLst>
              <a:ext uri="{FF2B5EF4-FFF2-40B4-BE49-F238E27FC236}">
                <a16:creationId xmlns:a16="http://schemas.microsoft.com/office/drawing/2014/main" id="{6CCC5255-28D8-4F9A-A040-2CE47AEE54CD}"/>
              </a:ext>
            </a:extLst>
          </p:cNvPr>
          <p:cNvSpPr txBox="1"/>
          <p:nvPr/>
        </p:nvSpPr>
        <p:spPr>
          <a:xfrm>
            <a:off x="1124712" y="420795"/>
            <a:ext cx="6170370" cy="1692771"/>
          </a:xfrm>
          <a:prstGeom prst="rect">
            <a:avLst/>
          </a:prstGeom>
          <a:noFill/>
        </p:spPr>
        <p:txBody>
          <a:bodyPr wrap="square">
            <a:spAutoFit/>
          </a:bodyPr>
          <a:lstStyle/>
          <a:p>
            <a:r>
              <a:rPr lang="en-US" sz="2200" b="1" i="0" u="none" strike="noStrike" baseline="0" dirty="0">
                <a:solidFill>
                  <a:srgbClr val="00B0F0"/>
                </a:solidFill>
                <a:latin typeface="Times New Roman" panose="02020603050405020304" pitchFamily="18" charset="0"/>
                <a:cs typeface="Times New Roman" panose="02020603050405020304" pitchFamily="18" charset="0"/>
              </a:rPr>
              <a:t>Gastrointestinal disease and hepatobiliary </a:t>
            </a:r>
          </a:p>
          <a:p>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Diarrhea </a:t>
            </a:r>
          </a:p>
          <a:p>
            <a:pPr marL="285750"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Chronic viral hepatitis  (Hepatitis B, hepatitis C , HIV </a:t>
            </a:r>
            <a:r>
              <a:rPr lang="en-US" sz="2000" dirty="0" err="1">
                <a:latin typeface="Times New Roman" panose="02020603050405020304" pitchFamily="18" charset="0"/>
                <a:cs typeface="Times New Roman" panose="02020603050405020304" pitchFamily="18" charset="0"/>
              </a:rPr>
              <a:t>chongiopathy</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14499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5CD068D-4332-4BD3-84CD-42539B20C5F2}"/>
              </a:ext>
            </a:extLst>
          </p:cNvPr>
          <p:cNvSpPr txBox="1"/>
          <p:nvPr/>
        </p:nvSpPr>
        <p:spPr>
          <a:xfrm>
            <a:off x="534010" y="1030172"/>
            <a:ext cx="10767974" cy="5509200"/>
          </a:xfrm>
          <a:prstGeom prst="rect">
            <a:avLst/>
          </a:prstGeom>
          <a:noFill/>
        </p:spPr>
        <p:txBody>
          <a:bodyPr wrap="square">
            <a:spAutoFit/>
          </a:bodyPr>
          <a:lstStyle/>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ART has transformed HIV from a progressive illness with a fatal outcome into a chronic manageable disease with a near-normal life expectancy.</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 goals of ART are to:</a:t>
            </a:r>
          </a:p>
          <a:p>
            <a:pPr marL="342900" indent="-342900" algn="l">
              <a:buFont typeface="Wingdings" panose="05000000000000000000" pitchFamily="2" charset="2"/>
              <a:buChar char="§"/>
            </a:pPr>
            <a:r>
              <a:rPr lang="en-US" sz="2200" b="0" i="0" u="none" strike="noStrike" baseline="0" dirty="0">
                <a:latin typeface="Times New Roman" panose="02020603050405020304" pitchFamily="18" charset="0"/>
                <a:cs typeface="Times New Roman" panose="02020603050405020304" pitchFamily="18" charset="0"/>
              </a:rPr>
              <a:t> reduce the viral load to an undetectable level for as long as possible</a:t>
            </a:r>
          </a:p>
          <a:p>
            <a:pPr marL="342900" indent="-342900" algn="l">
              <a:buFont typeface="Wingdings" panose="05000000000000000000" pitchFamily="2" charset="2"/>
              <a:buChar char="§"/>
            </a:pPr>
            <a:r>
              <a:rPr lang="en-US" sz="2200" b="0" i="0" u="none" strike="noStrike" baseline="0" dirty="0">
                <a:latin typeface="Times New Roman" panose="02020603050405020304" pitchFamily="18" charset="0"/>
                <a:cs typeface="Times New Roman" panose="02020603050405020304" pitchFamily="18" charset="0"/>
              </a:rPr>
              <a:t> improve the CD4 count to over 200 cells/mm3 so that severe HIV related</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disease is unlikely</a:t>
            </a:r>
          </a:p>
          <a:p>
            <a:pPr marL="342900" indent="-342900" algn="l">
              <a:buFont typeface="Wingdings" panose="05000000000000000000" pitchFamily="2" charset="2"/>
              <a:buChar char="§"/>
            </a:pPr>
            <a:r>
              <a:rPr lang="en-US" sz="2200" b="0" i="0" u="none" strike="noStrike" baseline="0" dirty="0">
                <a:latin typeface="Times New Roman" panose="02020603050405020304" pitchFamily="18" charset="0"/>
                <a:cs typeface="Times New Roman" panose="02020603050405020304" pitchFamily="18" charset="0"/>
              </a:rPr>
              <a:t> improve the quantity and quality of life without unacceptable drug toxicity</a:t>
            </a:r>
          </a:p>
          <a:p>
            <a:pPr marL="342900" indent="-342900" algn="l">
              <a:buFont typeface="Wingdings" panose="05000000000000000000" pitchFamily="2" charset="2"/>
              <a:buChar char="§"/>
            </a:pPr>
            <a:r>
              <a:rPr lang="en-US" sz="2200" b="0" i="0" u="none" strike="noStrike" baseline="0" dirty="0">
                <a:latin typeface="Times New Roman" panose="02020603050405020304" pitchFamily="18" charset="0"/>
                <a:cs typeface="Times New Roman" panose="02020603050405020304" pitchFamily="18" charset="0"/>
              </a:rPr>
              <a:t> reduce HIV transmission.</a:t>
            </a:r>
          </a:p>
          <a:p>
            <a:pPr marL="342900" indent="-342900" algn="l">
              <a:buFont typeface="Wingdings" panose="05000000000000000000" pitchFamily="2" charset="2"/>
              <a:buChar char="§"/>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Many of the antiretroviral drugs that were initially used have largely been abandoned because of toxicity or poor efficacy.</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 standard combination antiretroviral regimens are two NRTIs together with an NNRTI, protease inhibitor (PI) or integrase inhibitor. However, effective combinations have been developed with just two drugs.</a:t>
            </a:r>
            <a:endParaRPr lang="en-US" sz="2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90002D5-0C0E-47A4-8749-E6688ECC3668}"/>
              </a:ext>
            </a:extLst>
          </p:cNvPr>
          <p:cNvSpPr txBox="1"/>
          <p:nvPr/>
        </p:nvSpPr>
        <p:spPr>
          <a:xfrm>
            <a:off x="534010" y="253476"/>
            <a:ext cx="6170370" cy="523220"/>
          </a:xfrm>
          <a:prstGeom prst="rect">
            <a:avLst/>
          </a:prstGeom>
          <a:noFill/>
        </p:spPr>
        <p:txBody>
          <a:bodyPr wrap="square">
            <a:spAutoFit/>
          </a:bodyPr>
          <a:lstStyle/>
          <a:p>
            <a:r>
              <a:rPr lang="en-US" sz="2800" b="1" i="0" u="none" strike="noStrike" baseline="0" dirty="0">
                <a:solidFill>
                  <a:schemeClr val="accent4">
                    <a:lumMod val="75000"/>
                  </a:schemeClr>
                </a:solidFill>
                <a:latin typeface="Times New Roman" panose="02020603050405020304" pitchFamily="18" charset="0"/>
                <a:cs typeface="Times New Roman" panose="02020603050405020304" pitchFamily="18" charset="0"/>
              </a:rPr>
              <a:t>Antiretroviral therapy</a:t>
            </a:r>
            <a:endParaRPr lang="en-US" sz="28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787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215E19F-0E3D-4015-97E9-C9FBD096DF5E}"/>
              </a:ext>
            </a:extLst>
          </p:cNvPr>
          <p:cNvSpPr txBox="1"/>
          <p:nvPr/>
        </p:nvSpPr>
        <p:spPr>
          <a:xfrm>
            <a:off x="416965" y="305527"/>
            <a:ext cx="11104475" cy="5509200"/>
          </a:xfrm>
          <a:prstGeom prst="rect">
            <a:avLst/>
          </a:prstGeom>
          <a:noFill/>
        </p:spPr>
        <p:txBody>
          <a:bodyPr wrap="square">
            <a:spAutoFit/>
          </a:bodyPr>
          <a:lstStyle/>
          <a:p>
            <a:pPr algn="l"/>
            <a:r>
              <a:rPr lang="en-US" sz="2400" b="1" i="0" u="none" strike="noStrike" baseline="0" dirty="0">
                <a:solidFill>
                  <a:schemeClr val="accent4">
                    <a:lumMod val="75000"/>
                  </a:schemeClr>
                </a:solidFill>
                <a:latin typeface="Times New Roman" panose="02020603050405020304" pitchFamily="18" charset="0"/>
                <a:cs typeface="Times New Roman" panose="02020603050405020304" pitchFamily="18" charset="0"/>
              </a:rPr>
              <a:t>Starting ART</a:t>
            </a:r>
          </a:p>
          <a:p>
            <a:pPr algn="l"/>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Guidelines now recommend starting ART in all people with confirmed</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HIV infection, irrespective of CD4 count or clinical status. Early initiation of ART, compared with the previous strategy of deferring ART until CD4 thresholds or clinical disease occurs, has been shown to reduce morbidity and mortality, and has the additional benefit of reducing the risk of transmission.</a:t>
            </a:r>
          </a:p>
          <a:p>
            <a:pPr algn="l"/>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In patients with major opportunistic infections, ART should generally be started within 2 weeks, with two important exceptions: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200" b="0" i="0" u="none" strike="noStrike" baseline="0" dirty="0">
                <a:latin typeface="Times New Roman" panose="02020603050405020304" pitchFamily="18" charset="0"/>
                <a:cs typeface="Times New Roman" panose="02020603050405020304" pitchFamily="18" charset="0"/>
              </a:rPr>
              <a:t>in cryptococcal meningitis, ART should be deferred for 5 weeks, as earlier initiation increases the risk of death; </a:t>
            </a:r>
          </a:p>
          <a:p>
            <a:pPr marL="342900" indent="-342900" algn="l">
              <a:buFont typeface="Wingdings" panose="05000000000000000000" pitchFamily="2" charset="2"/>
              <a:buChar char="§"/>
            </a:pPr>
            <a:r>
              <a:rPr lang="en-US" sz="2200" b="0" i="0" u="none" strike="noStrike" baseline="0" dirty="0">
                <a:latin typeface="Times New Roman" panose="02020603050405020304" pitchFamily="18" charset="0"/>
                <a:cs typeface="Times New Roman" panose="02020603050405020304" pitchFamily="18" charset="0"/>
              </a:rPr>
              <a:t>and in tuberculosis, ART should be deferred until 8 weeks (except if the CD4 count is &lt; 50 cells/mm3), as earlier initiation increases the risk of the immune reconstitution </a:t>
            </a:r>
            <a:r>
              <a:rPr lang="en-US" sz="2200" b="0" i="0" u="none" strike="noStrike" baseline="0" dirty="0" err="1">
                <a:latin typeface="Times New Roman" panose="02020603050405020304" pitchFamily="18" charset="0"/>
                <a:cs typeface="Times New Roman" panose="02020603050405020304" pitchFamily="18" charset="0"/>
              </a:rPr>
              <a:t>inammatory</a:t>
            </a:r>
            <a:r>
              <a:rPr lang="en-US" sz="2200" b="0" i="0" u="none" strike="noStrike" baseline="0" dirty="0">
                <a:latin typeface="Times New Roman" panose="02020603050405020304" pitchFamily="18" charset="0"/>
                <a:cs typeface="Times New Roman" panose="02020603050405020304" pitchFamily="18" charset="0"/>
              </a:rPr>
              <a:t> syndrome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429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B0F6D53-FAD9-4B58-AC94-650929DA26D7}"/>
              </a:ext>
            </a:extLst>
          </p:cNvPr>
          <p:cNvSpPr txBox="1"/>
          <p:nvPr/>
        </p:nvSpPr>
        <p:spPr>
          <a:xfrm>
            <a:off x="401116" y="283116"/>
            <a:ext cx="11389767" cy="5509200"/>
          </a:xfrm>
          <a:prstGeom prst="rect">
            <a:avLst/>
          </a:prstGeom>
          <a:noFill/>
        </p:spPr>
        <p:txBody>
          <a:bodyPr wrap="square">
            <a:spAutoFit/>
          </a:bodyPr>
          <a:lstStyle/>
          <a:p>
            <a:pPr algn="l"/>
            <a:r>
              <a:rPr lang="en-US" sz="2400" b="1" i="0" u="none" strike="noStrike" baseline="0" dirty="0">
                <a:solidFill>
                  <a:schemeClr val="accent4">
                    <a:lumMod val="75000"/>
                  </a:schemeClr>
                </a:solidFill>
                <a:latin typeface="Times New Roman" panose="02020603050405020304" pitchFamily="18" charset="0"/>
                <a:cs typeface="Times New Roman" panose="02020603050405020304" pitchFamily="18" charset="0"/>
              </a:rPr>
              <a:t>Pregnancy</a:t>
            </a:r>
          </a:p>
          <a:p>
            <a:pPr algn="l"/>
            <a:endParaRPr lang="en-US" sz="2200" dirty="0">
              <a:solidFill>
                <a:srgbClr val="000000"/>
              </a:solidFill>
              <a:latin typeface="Times New Roman" panose="02020603050405020304" pitchFamily="18" charset="0"/>
              <a:cs typeface="Times New Roman" panose="02020603050405020304" pitchFamily="18" charset="0"/>
            </a:endParaRPr>
          </a:p>
          <a:p>
            <a:pPr algn="l"/>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All pregnant women should have HIV testing at an early stage in pregnancy.</a:t>
            </a:r>
          </a:p>
          <a:p>
            <a:pPr marL="342900" indent="-342900" algn="l">
              <a:buFont typeface="Wingdings" panose="05000000000000000000" pitchFamily="2" charset="2"/>
              <a:buChar char="q"/>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The CD4 count falls by about 25% during pregnancy due to hemodilution.</a:t>
            </a:r>
          </a:p>
          <a:p>
            <a:pPr marL="342900" indent="-342900" algn="l">
              <a:buFont typeface="Wingdings" panose="05000000000000000000" pitchFamily="2" charset="2"/>
              <a:buChar char="q"/>
            </a:pPr>
            <a:endParaRPr lang="en-US" sz="220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The course of HIV disease progression is not altered by pregnancy. </a:t>
            </a:r>
          </a:p>
          <a:p>
            <a:pPr marL="342900" indent="-342900" algn="l">
              <a:buFont typeface="Wingdings" panose="05000000000000000000" pitchFamily="2" charset="2"/>
              <a:buChar char="q"/>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In the pre-ART era, the rate of mother-to-child transmission was 15%–40%, with rates being influenced by several factors.</a:t>
            </a:r>
          </a:p>
          <a:p>
            <a:pPr marL="342900" indent="-342900" algn="l">
              <a:buFont typeface="Wingdings" panose="05000000000000000000" pitchFamily="2" charset="2"/>
              <a:buChar char="q"/>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ART has dramatically reduced the risk of mother-to-child transmission of HIV to less than 1%. </a:t>
            </a:r>
          </a:p>
          <a:p>
            <a:pPr marL="342900" indent="-342900" algn="l">
              <a:buFont typeface="Wingdings" panose="05000000000000000000" pitchFamily="2" charset="2"/>
              <a:buChar char="q"/>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All pregnant women who are ART-naive should start ART as soon as possible. </a:t>
            </a:r>
          </a:p>
          <a:p>
            <a:pPr algn="l"/>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499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77FDF35-B2AC-437C-8BB1-1DF4ED16C5FF}"/>
              </a:ext>
            </a:extLst>
          </p:cNvPr>
          <p:cNvSpPr txBox="1"/>
          <p:nvPr/>
        </p:nvSpPr>
        <p:spPr>
          <a:xfrm>
            <a:off x="570586" y="418606"/>
            <a:ext cx="10329062" cy="5170646"/>
          </a:xfrm>
          <a:prstGeom prst="rect">
            <a:avLst/>
          </a:prstGeom>
          <a:noFill/>
        </p:spPr>
        <p:txBody>
          <a:bodyPr wrap="square">
            <a:spAutoFit/>
          </a:bodyPr>
          <a:lstStyle/>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Pregnant women on ART may need to have their regimens modified as only a limited number of antiretrovirals are recommended in pregnancy. </a:t>
            </a:r>
          </a:p>
          <a:p>
            <a:pPr marL="342900" indent="-342900" algn="l">
              <a:buFont typeface="Wingdings" panose="05000000000000000000" pitchFamily="2" charset="2"/>
              <a:buChar char="q"/>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Close viral load monitoring is essential during pregnancy.\</a:t>
            </a:r>
          </a:p>
          <a:p>
            <a:pPr marL="342900" indent="-342900" algn="l">
              <a:buFont typeface="Wingdings" panose="05000000000000000000" pitchFamily="2" charset="2"/>
              <a:buChar char="q"/>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Caesarean section is associated with a lower risk of mother-to-child transmission than vaginal delivery, but the mode of delivery does not affect transmission risk if the viral load is suppressed on ART.</a:t>
            </a:r>
          </a:p>
          <a:p>
            <a:pPr marL="342900" indent="-342900" algn="l">
              <a:buFont typeface="Wingdings" panose="05000000000000000000" pitchFamily="2" charset="2"/>
              <a:buChar char="q"/>
            </a:pPr>
            <a:endParaRPr lang="en-US" sz="220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HIV is also transmitted by breastfeeding. In high-income countries, exclusive formula feeding is generally recommended.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In resource-poor settings, however, formula feeding is associated with a risk of infant morbidity and mortality, which may negate the benefit of not transmitting HIV to the infant.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370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65837"/>
            <a:ext cx="12192000" cy="6858000"/>
          </a:xfrm>
          <a:prstGeom prst="rect">
            <a:avLst/>
          </a:prstGeom>
        </p:spPr>
      </p:pic>
      <p:sp>
        <p:nvSpPr>
          <p:cNvPr id="4" name="TextBox 3">
            <a:extLst>
              <a:ext uri="{FF2B5EF4-FFF2-40B4-BE49-F238E27FC236}">
                <a16:creationId xmlns:a16="http://schemas.microsoft.com/office/drawing/2014/main" id="{CD7F98AA-D909-4F98-BCA8-2EE62ABE19D6}"/>
              </a:ext>
            </a:extLst>
          </p:cNvPr>
          <p:cNvSpPr txBox="1"/>
          <p:nvPr/>
        </p:nvSpPr>
        <p:spPr>
          <a:xfrm>
            <a:off x="605333" y="470044"/>
            <a:ext cx="10981944" cy="5539978"/>
          </a:xfrm>
          <a:prstGeom prst="rect">
            <a:avLst/>
          </a:prstGeom>
          <a:noFill/>
        </p:spPr>
        <p:txBody>
          <a:bodyPr wrap="square">
            <a:spAutoFit/>
          </a:bodyPr>
          <a:lstStyle/>
          <a:p>
            <a:r>
              <a:rPr lang="en-US" sz="2400" b="1" i="0" u="none" strike="noStrike" baseline="0" dirty="0">
                <a:solidFill>
                  <a:schemeClr val="accent4">
                    <a:lumMod val="75000"/>
                  </a:schemeClr>
                </a:solidFill>
                <a:latin typeface="Times New Roman" panose="02020603050405020304" pitchFamily="18" charset="0"/>
                <a:cs typeface="Times New Roman" panose="02020603050405020304" pitchFamily="18" charset="0"/>
              </a:rPr>
              <a:t>Prevention of HIV</a:t>
            </a:r>
          </a:p>
          <a:p>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1" i="0" u="none" strike="noStrike" baseline="0" dirty="0">
                <a:solidFill>
                  <a:srgbClr val="00B0F0"/>
                </a:solidFill>
                <a:latin typeface="Times New Roman" panose="02020603050405020304" pitchFamily="18" charset="0"/>
                <a:cs typeface="Times New Roman" panose="02020603050405020304" pitchFamily="18" charset="0"/>
              </a:rPr>
              <a:t>Sexual</a:t>
            </a:r>
          </a:p>
          <a:p>
            <a:pPr algn="l"/>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Sex education programs in schools</a:t>
            </a:r>
          </a:p>
          <a:p>
            <a:pPr marL="285750" indent="-285750" algn="l">
              <a:buFont typeface="Wingdings" panose="05000000000000000000" pitchFamily="2" charset="2"/>
              <a:buChar char="§"/>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Easily accessible voluntary counselling and testing centers</a:t>
            </a:r>
          </a:p>
          <a:p>
            <a:pPr marL="285750" indent="-285750" algn="l">
              <a:buFont typeface="Wingdings" panose="05000000000000000000" pitchFamily="2" charset="2"/>
              <a:buChar char="§"/>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Promotion of safer sex practices (delaying sexual debut, condom use, fewer sexual partners)</a:t>
            </a:r>
          </a:p>
          <a:p>
            <a:pPr marL="285750" indent="-285750" algn="l">
              <a:buFont typeface="Wingdings" panose="05000000000000000000" pitchFamily="2" charset="2"/>
              <a:buChar char="§"/>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Effective ART for HIV-infected individuals</a:t>
            </a:r>
          </a:p>
          <a:p>
            <a:pPr marL="285750" indent="-285750" algn="l">
              <a:buFont typeface="Wingdings" panose="05000000000000000000" pitchFamily="2" charset="2"/>
              <a:buChar char="§"/>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Pre-exposure prophylaxis (</a:t>
            </a:r>
            <a:r>
              <a:rPr lang="en-US" sz="2200" b="0" i="0" u="none" strike="noStrike" baseline="0" dirty="0" err="1">
                <a:solidFill>
                  <a:srgbClr val="000000"/>
                </a:solidFill>
                <a:latin typeface="Times New Roman" panose="02020603050405020304" pitchFamily="18" charset="0"/>
                <a:cs typeface="Times New Roman" panose="02020603050405020304" pitchFamily="18" charset="0"/>
              </a:rPr>
              <a:t>PrEP</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 for high-risk groups</a:t>
            </a:r>
          </a:p>
          <a:p>
            <a:pPr marL="285750" indent="-285750" algn="l">
              <a:buFont typeface="Wingdings" panose="05000000000000000000" pitchFamily="2" charset="2"/>
              <a:buChar char="§"/>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Male circumcision</a:t>
            </a:r>
          </a:p>
          <a:p>
            <a:pPr marL="285750" indent="-285750" algn="l">
              <a:buClr>
                <a:srgbClr val="00B0F0"/>
              </a:buClr>
              <a:buFont typeface="Wingdings" panose="05000000000000000000" pitchFamily="2" charset="2"/>
              <a:buChar char="§"/>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 Post-exposure prophylaxis</a:t>
            </a:r>
          </a:p>
          <a:p>
            <a:pPr marL="285750" indent="-285750" algn="l">
              <a:buFont typeface="Wingdings" panose="05000000000000000000" pitchFamily="2" charset="2"/>
              <a:buChar char="§"/>
            </a:pPr>
            <a:endParaRPr lang="en-US" sz="2200" dirty="0">
              <a:solidFill>
                <a:srgbClr val="000000"/>
              </a:solidFill>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
            </a:pPr>
            <a:endParaRPr lang="en-US" sz="220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1" i="0" u="none" strike="noStrike" baseline="0" dirty="0">
                <a:solidFill>
                  <a:srgbClr val="00B0F0"/>
                </a:solidFill>
                <a:latin typeface="Times New Roman" panose="02020603050405020304" pitchFamily="18" charset="0"/>
                <a:cs typeface="Times New Roman" panose="02020603050405020304" pitchFamily="18" charset="0"/>
              </a:rPr>
              <a:t>Parenteral</a:t>
            </a:r>
          </a:p>
          <a:p>
            <a:pPr algn="l"/>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sz="2200" b="0" i="0" u="none" strike="noStrike" baseline="0" dirty="0">
                <a:solidFill>
                  <a:srgbClr val="000000"/>
                </a:solidFill>
                <a:latin typeface="Times New Roman" panose="02020603050405020304" pitchFamily="18" charset="0"/>
                <a:cs typeface="Times New Roman" panose="02020603050405020304" pitchFamily="18" charset="0"/>
              </a:rPr>
              <a:t>Blood product transmission: donor questionnaire, routine screening of donated blood</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787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E3F2C4C-5E7E-41F1-926E-4F97A62FE8B4}"/>
              </a:ext>
            </a:extLst>
          </p:cNvPr>
          <p:cNvSpPr txBox="1"/>
          <p:nvPr/>
        </p:nvSpPr>
        <p:spPr>
          <a:xfrm>
            <a:off x="438911" y="171895"/>
            <a:ext cx="11484865" cy="6001643"/>
          </a:xfrm>
          <a:prstGeom prst="rect">
            <a:avLst/>
          </a:prstGeom>
          <a:noFill/>
        </p:spPr>
        <p:txBody>
          <a:bodyPr wrap="square">
            <a:spAutoFit/>
          </a:bodyPr>
          <a:lstStyle/>
          <a:p>
            <a:pPr algn="l"/>
            <a:r>
              <a:rPr lang="en-US" sz="2400" b="1" i="0" u="none" strike="noStrike" baseline="0" dirty="0">
                <a:solidFill>
                  <a:srgbClr val="00B0F0"/>
                </a:solidFill>
                <a:latin typeface="Times New Roman" panose="02020603050405020304" pitchFamily="18" charset="0"/>
                <a:cs typeface="Times New Roman" panose="02020603050405020304" pitchFamily="18" charset="0"/>
              </a:rPr>
              <a:t>Pre-exposure prophylaxis</a:t>
            </a:r>
          </a:p>
          <a:p>
            <a:pPr marL="457200" indent="-457200" algn="l">
              <a:buFont typeface="Wingdings" panose="05000000000000000000" pitchFamily="2" charset="2"/>
              <a:buChar char="q"/>
            </a:pPr>
            <a:endParaRPr lang="en-US" sz="3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Pre-exposure prophylaxis (</a:t>
            </a:r>
            <a:r>
              <a:rPr lang="en-US" sz="2200" b="0" i="0" u="none" strike="noStrike" baseline="0" dirty="0" err="1">
                <a:latin typeface="Times New Roman" panose="02020603050405020304" pitchFamily="18" charset="0"/>
                <a:cs typeface="Times New Roman" panose="02020603050405020304" pitchFamily="18" charset="0"/>
              </a:rPr>
              <a:t>PrEP</a:t>
            </a:r>
            <a:r>
              <a:rPr lang="en-US" sz="2200" b="0" i="0" u="none" strike="noStrike" baseline="0" dirty="0">
                <a:latin typeface="Times New Roman" panose="02020603050405020304" pitchFamily="18" charset="0"/>
                <a:cs typeface="Times New Roman" panose="02020603050405020304" pitchFamily="18" charset="0"/>
              </a:rPr>
              <a:t>) with daily tenofovir plus emtricitabine has been shown to reduce the risk of HIV acquisition in people who are at ongoing high risk (e.g. from sex or injecting drug use) and is well tolerated. Regular HIV testing should be done in people on </a:t>
            </a:r>
            <a:r>
              <a:rPr lang="en-US" sz="2200" b="0" i="0" u="none" strike="noStrike" baseline="0" dirty="0" err="1">
                <a:latin typeface="Times New Roman" panose="02020603050405020304" pitchFamily="18" charset="0"/>
                <a:cs typeface="Times New Roman" panose="02020603050405020304" pitchFamily="18" charset="0"/>
              </a:rPr>
              <a:t>PrEP.</a:t>
            </a:r>
            <a:endParaRPr lang="en-US" sz="2200" b="0" i="0" u="none" strike="noStrike" baseline="0" dirty="0">
              <a:latin typeface="Times New Roman" panose="02020603050405020304" pitchFamily="18" charset="0"/>
              <a:cs typeface="Times New Roman" panose="02020603050405020304" pitchFamily="18" charset="0"/>
            </a:endParaRPr>
          </a:p>
          <a:p>
            <a:pPr algn="l"/>
            <a:endParaRPr lang="en-US" sz="2200" dirty="0">
              <a:latin typeface="Times New Roman" panose="02020603050405020304" pitchFamily="18" charset="0"/>
              <a:cs typeface="Times New Roman" panose="02020603050405020304" pitchFamily="18" charset="0"/>
            </a:endParaRPr>
          </a:p>
          <a:p>
            <a:pPr algn="l"/>
            <a:r>
              <a:rPr lang="en-US" sz="2400" b="1" i="0" u="none" strike="noStrike" baseline="0" dirty="0">
                <a:solidFill>
                  <a:srgbClr val="00B0F0"/>
                </a:solidFill>
                <a:latin typeface="Times New Roman" panose="02020603050405020304" pitchFamily="18" charset="0"/>
                <a:cs typeface="Times New Roman" panose="02020603050405020304" pitchFamily="18" charset="0"/>
              </a:rPr>
              <a:t>Post-exposure prophylaxis</a:t>
            </a:r>
          </a:p>
          <a:p>
            <a:pPr algn="l"/>
            <a:endParaRPr lang="en-US" sz="1800" b="0" i="0" u="none" strike="noStrike" baseline="0" dirty="0">
              <a:latin typeface="p409_g_d0_f587"/>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Post-exposure prophylaxis (PEP) is recommended after a potential exposure to HIV when the risk is deemed to be significant after a careful risk assessment.</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it is ineffective (and therefore should not be started) if given more than 72 hours after exposure.</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Tenofovir together with emtricitabine is the most widely used dual NRTI combination, together with either a PI or an integrase inhibitor depending on ART exposure in the source patient. PEP should not be given if the exposed person is HIV-infected. HIV antibody testing should be performed 3 months after exposure.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403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F1676F6-E24D-4804-81FD-F51AB4E4115F}"/>
              </a:ext>
            </a:extLst>
          </p:cNvPr>
          <p:cNvSpPr/>
          <p:nvPr/>
        </p:nvSpPr>
        <p:spPr>
          <a:xfrm>
            <a:off x="3766302" y="2060251"/>
            <a:ext cx="476181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00B0F0"/>
                </a:solidFill>
              </a:rPr>
              <a:t>Any question ??</a:t>
            </a:r>
            <a:endParaRPr lang="en-US" sz="5400" b="1" cap="none" spc="0" dirty="0">
              <a:ln/>
              <a:solidFill>
                <a:srgbClr val="00B0F0"/>
              </a:solidFill>
              <a:effectLst/>
            </a:endParaRPr>
          </a:p>
        </p:txBody>
      </p:sp>
    </p:spTree>
    <p:extLst>
      <p:ext uri="{BB962C8B-B14F-4D97-AF65-F5344CB8AC3E}">
        <p14:creationId xmlns:p14="http://schemas.microsoft.com/office/powerpoint/2010/main" val="3005297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F1676F6-E24D-4804-81FD-F51AB4E4115F}"/>
              </a:ext>
            </a:extLst>
          </p:cNvPr>
          <p:cNvSpPr/>
          <p:nvPr/>
        </p:nvSpPr>
        <p:spPr>
          <a:xfrm>
            <a:off x="4563797" y="2060251"/>
            <a:ext cx="31668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00B0F0"/>
                </a:solidFill>
              </a:rPr>
              <a:t>Thank you</a:t>
            </a:r>
            <a:endParaRPr lang="en-US" sz="5400" b="1" cap="none" spc="0" dirty="0">
              <a:ln/>
              <a:solidFill>
                <a:srgbClr val="00B0F0"/>
              </a:solidFill>
              <a:effectLst/>
            </a:endParaRPr>
          </a:p>
        </p:txBody>
      </p:sp>
    </p:spTree>
    <p:extLst>
      <p:ext uri="{BB962C8B-B14F-4D97-AF65-F5344CB8AC3E}">
        <p14:creationId xmlns:p14="http://schemas.microsoft.com/office/powerpoint/2010/main" val="121994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2AB65F1-527E-410C-B50F-E663634824C4}"/>
              </a:ext>
            </a:extLst>
          </p:cNvPr>
          <p:cNvSpPr txBox="1"/>
          <p:nvPr/>
        </p:nvSpPr>
        <p:spPr>
          <a:xfrm>
            <a:off x="1027813" y="2138111"/>
            <a:ext cx="10873563" cy="2462213"/>
          </a:xfrm>
          <a:prstGeom prst="rect">
            <a:avLst/>
          </a:prstGeom>
          <a:noFill/>
        </p:spPr>
        <p:txBody>
          <a:bodyPr wrap="square">
            <a:spAutoFit/>
          </a:bodyPr>
          <a:lstStyle/>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HIV is an enveloped ribonucleic acid (RNA) retrovirus from the lentivirus family.</a:t>
            </a:r>
          </a:p>
          <a:p>
            <a:pPr algn="l"/>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After mucosal exposure, HIV is transported via dendritic cells to the lymph nodes, where infection becomes established.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This is followed by viraemia and dissemination to lymphoid organs, which are the main sites of viral replication.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67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980F3-25E4-48B3-B229-72D0FC60EEE3}"/>
              </a:ext>
            </a:extLst>
          </p:cNvPr>
          <p:cNvSpPr txBox="1"/>
          <p:nvPr/>
        </p:nvSpPr>
        <p:spPr>
          <a:xfrm>
            <a:off x="659219" y="404128"/>
            <a:ext cx="11093303" cy="7540526"/>
          </a:xfrm>
          <a:prstGeom prst="rect">
            <a:avLst/>
          </a:prstGeom>
          <a:noFill/>
        </p:spPr>
        <p:txBody>
          <a:bodyPr wrap="square">
            <a:spAutoFit/>
          </a:bodyPr>
          <a:lstStyle/>
          <a:p>
            <a:r>
              <a:rPr lang="en-US" sz="2400" b="1" i="0" u="none" strike="noStrike" baseline="0" dirty="0">
                <a:solidFill>
                  <a:schemeClr val="accent4">
                    <a:lumMod val="75000"/>
                  </a:schemeClr>
                </a:solidFill>
                <a:latin typeface="Times New Roman" panose="02020603050405020304" pitchFamily="18" charset="0"/>
                <a:cs typeface="Times New Roman" panose="02020603050405020304" pitchFamily="18" charset="0"/>
              </a:rPr>
              <a:t>Modes of transmission</a:t>
            </a:r>
          </a:p>
          <a:p>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HIV is transmitted by sexual contact, by exposure to blood (e.g. injection drug use, occupational exposure in health-care workers) and blood products, or to infants of HIV-infected mothers, who may be infected in utero (this is uncommon), perinatally or via breastfeeding.</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 risk of contracting HIV after exposure to infected body fluid is dependent on the integrity of the exposed site, the type and volume of fluid, and the level of viraemia in the source person.</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A high proportion of patients with </a:t>
            </a:r>
            <a:r>
              <a:rPr lang="en-US" sz="2200" b="0" i="0" u="none" strike="noStrike" baseline="0" dirty="0" err="1">
                <a:latin typeface="Times New Roman" panose="02020603050405020304" pitchFamily="18" charset="0"/>
                <a:cs typeface="Times New Roman" panose="02020603050405020304" pitchFamily="18" charset="0"/>
              </a:rPr>
              <a:t>haemophilia</a:t>
            </a:r>
            <a:r>
              <a:rPr lang="en-US" sz="2200" b="0" i="0" u="none" strike="noStrike" baseline="0" dirty="0">
                <a:latin typeface="Times New Roman" panose="02020603050405020304" pitchFamily="18" charset="0"/>
                <a:cs typeface="Times New Roman" panose="02020603050405020304" pitchFamily="18" charset="0"/>
              </a:rPr>
              <a:t> in high-income countries were infected through contaminated blood products before HIV antibody screening was adopted in 1985.</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Routine screening of blood and blood products for HIV infection has virtually eliminated this mode of transmission. However, because of the lack of adequate screening facilities in resource-poor countries, it has been estimated that 5%–10% of blood transfusions globally are with HIV-infected blood.</a:t>
            </a:r>
          </a:p>
          <a:p>
            <a:pPr algn="l"/>
            <a:endParaRPr lang="en-US" sz="2200" dirty="0">
              <a:latin typeface="Times New Roman" panose="02020603050405020304" pitchFamily="18" charset="0"/>
              <a:cs typeface="Times New Roman" panose="02020603050405020304" pitchFamily="18" charset="0"/>
            </a:endParaRPr>
          </a:p>
          <a:p>
            <a:pPr algn="l"/>
            <a:endParaRPr lang="en-US" sz="2200" b="0" i="0" u="none" strike="noStrike" baseline="0" dirty="0">
              <a:latin typeface="Times New Roman" panose="02020603050405020304" pitchFamily="18" charset="0"/>
              <a:cs typeface="Times New Roman" panose="02020603050405020304" pitchFamily="18" charset="0"/>
            </a:endParaRPr>
          </a:p>
          <a:p>
            <a:pPr algn="l"/>
            <a:endParaRPr lang="en-US" sz="2200" dirty="0">
              <a:latin typeface="Times New Roman" panose="02020603050405020304" pitchFamily="18" charset="0"/>
              <a:cs typeface="Times New Roman" panose="02020603050405020304" pitchFamily="18" charset="0"/>
            </a:endParaRPr>
          </a:p>
          <a:p>
            <a:pPr algn="l"/>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37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277977"/>
            <a:ext cx="12192000" cy="6858000"/>
          </a:xfrm>
          <a:prstGeom prst="rect">
            <a:avLst/>
          </a:prstGeom>
        </p:spPr>
      </p:pic>
      <p:graphicFrame>
        <p:nvGraphicFramePr>
          <p:cNvPr id="10" name="Table 2">
            <a:extLst>
              <a:ext uri="{FF2B5EF4-FFF2-40B4-BE49-F238E27FC236}">
                <a16:creationId xmlns:a16="http://schemas.microsoft.com/office/drawing/2014/main" id="{D780244C-DACE-4AFD-B498-ACF3D20E99B2}"/>
              </a:ext>
            </a:extLst>
          </p:cNvPr>
          <p:cNvGraphicFramePr>
            <a:graphicFrameLocks noGrp="1"/>
          </p:cNvGraphicFramePr>
          <p:nvPr>
            <p:extLst>
              <p:ext uri="{D42A27DB-BD31-4B8C-83A1-F6EECF244321}">
                <p14:modId xmlns:p14="http://schemas.microsoft.com/office/powerpoint/2010/main" val="312383900"/>
              </p:ext>
            </p:extLst>
          </p:nvPr>
        </p:nvGraphicFramePr>
        <p:xfrm>
          <a:off x="1565453" y="872337"/>
          <a:ext cx="9063534" cy="5669280"/>
        </p:xfrm>
        <a:graphic>
          <a:graphicData uri="http://schemas.openxmlformats.org/drawingml/2006/table">
            <a:tbl>
              <a:tblPr firstRow="1" bandRow="1">
                <a:tableStyleId>{C083E6E3-FA7D-4D7B-A595-EF9225AFEA82}</a:tableStyleId>
              </a:tblPr>
              <a:tblGrid>
                <a:gridCol w="4531767">
                  <a:extLst>
                    <a:ext uri="{9D8B030D-6E8A-4147-A177-3AD203B41FA5}">
                      <a16:colId xmlns:a16="http://schemas.microsoft.com/office/drawing/2014/main" val="1940892854"/>
                    </a:ext>
                  </a:extLst>
                </a:gridCol>
                <a:gridCol w="4531767">
                  <a:extLst>
                    <a:ext uri="{9D8B030D-6E8A-4147-A177-3AD203B41FA5}">
                      <a16:colId xmlns:a16="http://schemas.microsoft.com/office/drawing/2014/main" val="3350581941"/>
                    </a:ext>
                  </a:extLst>
                </a:gridCol>
              </a:tblGrid>
              <a:tr h="1706542">
                <a:tc>
                  <a:txBody>
                    <a:bodyPr/>
                    <a:lstStyle/>
                    <a:p>
                      <a:pPr algn="l"/>
                      <a:r>
                        <a:rPr lang="en-US" sz="2000" b="1" u="none" strike="noStrike" baseline="0" dirty="0">
                          <a:solidFill>
                            <a:srgbClr val="000000"/>
                          </a:solidFill>
                          <a:latin typeface="Times New Roman" panose="02020603050405020304" pitchFamily="18" charset="0"/>
                          <a:cs typeface="Times New Roman" panose="02020603050405020304" pitchFamily="18" charset="0"/>
                        </a:rPr>
                        <a:t>Common to all transmission categories</a:t>
                      </a:r>
                    </a:p>
                    <a:p>
                      <a:pPr algn="l"/>
                      <a:endParaRPr lang="en-US" sz="2000" b="0" u="none" strike="noStrike" baseline="0" dirty="0">
                        <a:solidFill>
                          <a:srgbClr val="000000"/>
                        </a:solidFill>
                        <a:latin typeface="Times New Roman" panose="02020603050405020304" pitchFamily="18" charset="0"/>
                        <a:cs typeface="Times New Roman" panose="02020603050405020304" pitchFamily="18" charset="0"/>
                      </a:endParaRPr>
                    </a:p>
                    <a:p>
                      <a:pPr algn="l"/>
                      <a:endParaRPr lang="en-US" sz="2000" b="0" u="none" strike="noStrike" baseline="0" dirty="0">
                        <a:solidFill>
                          <a:srgbClr val="000000"/>
                        </a:solidFill>
                        <a:latin typeface="Times New Roman" panose="02020603050405020304" pitchFamily="18" charset="0"/>
                        <a:cs typeface="Times New Roman" panose="02020603050405020304" pitchFamily="18" charset="0"/>
                      </a:endParaRPr>
                    </a:p>
                    <a:p>
                      <a:pPr algn="ctr"/>
                      <a:r>
                        <a:rPr lang="en-US" sz="2000" b="0" u="none" strike="noStrike" baseline="0" dirty="0">
                          <a:solidFill>
                            <a:srgbClr val="000000"/>
                          </a:solidFill>
                          <a:latin typeface="Times New Roman" panose="02020603050405020304" pitchFamily="18" charset="0"/>
                          <a:cs typeface="Times New Roman" panose="02020603050405020304" pitchFamily="18" charset="0"/>
                        </a:rPr>
                        <a:t> High viral load</a:t>
                      </a:r>
                    </a:p>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l"/>
                      <a:r>
                        <a:rPr lang="en-US" sz="2000" b="1" u="none" strike="noStrike" baseline="0" dirty="0">
                          <a:solidFill>
                            <a:srgbClr val="000000"/>
                          </a:solidFill>
                          <a:latin typeface="Times New Roman" panose="02020603050405020304" pitchFamily="18" charset="0"/>
                          <a:cs typeface="Times New Roman" panose="02020603050405020304" pitchFamily="18" charset="0"/>
                        </a:rPr>
                        <a:t>Injection drug use transmission</a:t>
                      </a:r>
                    </a:p>
                    <a:p>
                      <a:pPr algn="l"/>
                      <a:endParaRPr lang="en-US" sz="2000" b="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Sharing equipment</a:t>
                      </a:r>
                    </a:p>
                    <a:p>
                      <a:pPr marL="342900" indent="-342900" algn="l">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Linked commercial sex</a:t>
                      </a:r>
                    </a:p>
                    <a:p>
                      <a:pPr marL="342900" indent="-342900" algn="l">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Intravenous use</a:t>
                      </a:r>
                    </a:p>
                    <a:p>
                      <a:pPr marL="342900" indent="-342900" algn="l">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Concomitant cocaine use</a:t>
                      </a:r>
                    </a:p>
                    <a:p>
                      <a:pPr marL="342900" indent="-342900" algn="l">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Incarceration</a:t>
                      </a:r>
                    </a:p>
                  </a:txBody>
                  <a:tcPr>
                    <a:solidFill>
                      <a:srgbClr val="FFF7E1"/>
                    </a:solidFill>
                  </a:tcPr>
                </a:tc>
                <a:extLst>
                  <a:ext uri="{0D108BD9-81ED-4DB2-BD59-A6C34878D82A}">
                    <a16:rowId xmlns:a16="http://schemas.microsoft.com/office/drawing/2014/main" val="3336919141"/>
                  </a:ext>
                </a:extLst>
              </a:tr>
              <a:tr h="2869828">
                <a:tc>
                  <a:txBody>
                    <a:bodyPr/>
                    <a:lstStyle/>
                    <a:p>
                      <a:pPr algn="l"/>
                      <a:r>
                        <a:rPr lang="en-US" sz="2000" b="1" u="none" strike="noStrike" baseline="0" dirty="0">
                          <a:solidFill>
                            <a:srgbClr val="000000"/>
                          </a:solidFill>
                          <a:latin typeface="Times New Roman" panose="02020603050405020304" pitchFamily="18" charset="0"/>
                          <a:cs typeface="Times New Roman" panose="02020603050405020304" pitchFamily="18" charset="0"/>
                        </a:rPr>
                        <a:t>Sexual transmission</a:t>
                      </a:r>
                    </a:p>
                    <a:p>
                      <a:pPr algn="l"/>
                      <a:endParaRPr lang="en-US" sz="2000" b="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STIs, especially genital ulcers</a:t>
                      </a:r>
                    </a:p>
                    <a:p>
                      <a:pPr marL="342900" indent="-342900" algn="l">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Cervical ectopy</a:t>
                      </a:r>
                    </a:p>
                    <a:p>
                      <a:pPr marL="342900" indent="-342900" algn="l">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Rectal or vaginal lacerations</a:t>
                      </a:r>
                    </a:p>
                    <a:p>
                      <a:pPr marL="342900" indent="-342900" algn="l">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Menstruation</a:t>
                      </a:r>
                    </a:p>
                    <a:p>
                      <a:pPr marL="342900" indent="-342900" algn="l">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Uncircumcised male partner</a:t>
                      </a:r>
                    </a:p>
                    <a:p>
                      <a:pPr marL="342900" indent="-342900" algn="l">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Receptive anal intercourse</a:t>
                      </a:r>
                    </a:p>
                    <a:p>
                      <a:pPr marL="342900" indent="-342900" algn="l">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Sexual activity with recreational drug use (‘</a:t>
                      </a:r>
                      <a:r>
                        <a:rPr lang="en-US" sz="2000" b="0" u="none" strike="noStrike" baseline="0" dirty="0" err="1">
                          <a:solidFill>
                            <a:srgbClr val="000000"/>
                          </a:solidFill>
                          <a:latin typeface="Times New Roman" panose="02020603050405020304" pitchFamily="18" charset="0"/>
                          <a:cs typeface="Times New Roman" panose="02020603050405020304" pitchFamily="18" charset="0"/>
                        </a:rPr>
                        <a:t>chemsex</a:t>
                      </a:r>
                      <a:r>
                        <a:rPr lang="en-US" sz="2000" b="0" u="none" strike="noStrike" baseline="0" dirty="0">
                          <a:solidFill>
                            <a:srgbClr val="00000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l"/>
                      <a:r>
                        <a:rPr lang="en-US" sz="2000" b="1" u="none" strike="noStrike" baseline="0" dirty="0">
                          <a:solidFill>
                            <a:srgbClr val="000000"/>
                          </a:solidFill>
                          <a:latin typeface="Times New Roman" panose="02020603050405020304" pitchFamily="18" charset="0"/>
                          <a:cs typeface="Times New Roman" panose="02020603050405020304" pitchFamily="18" charset="0"/>
                        </a:rPr>
                        <a:t>Occupational transmission</a:t>
                      </a:r>
                    </a:p>
                    <a:p>
                      <a:pPr algn="l"/>
                      <a:endParaRPr lang="en-US" sz="2000" b="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l">
                        <a:buClr>
                          <a:srgbClr val="00B0F0"/>
                        </a:buClr>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Deep injury</a:t>
                      </a:r>
                    </a:p>
                    <a:p>
                      <a:pPr marL="285750" indent="-285750" algn="l">
                        <a:buClr>
                          <a:srgbClr val="00B0F0"/>
                        </a:buClr>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Visible blood on device</a:t>
                      </a:r>
                    </a:p>
                    <a:p>
                      <a:pPr marL="285750" indent="-285750" algn="l">
                        <a:buClr>
                          <a:srgbClr val="00B0F0"/>
                        </a:buClr>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Needle was in a blood vessel</a:t>
                      </a:r>
                    </a:p>
                    <a:p>
                      <a:pPr marL="285750" indent="-285750" algn="l">
                        <a:buClr>
                          <a:srgbClr val="00B0F0"/>
                        </a:buClr>
                        <a:buFont typeface="Wingdings" panose="05000000000000000000" pitchFamily="2" charset="2"/>
                        <a:buChar char="§"/>
                      </a:pPr>
                      <a:r>
                        <a:rPr lang="en-US" sz="2000" b="0" u="none" strike="noStrike" baseline="0" dirty="0">
                          <a:solidFill>
                            <a:srgbClr val="000000"/>
                          </a:solidFill>
                          <a:latin typeface="Times New Roman" panose="02020603050405020304" pitchFamily="18" charset="0"/>
                          <a:cs typeface="Times New Roman" panose="02020603050405020304" pitchFamily="18" charset="0"/>
                        </a:rPr>
                        <a:t> Vertical transmission</a:t>
                      </a:r>
                    </a:p>
                    <a:p>
                      <a:pPr marL="285750" indent="-285750" algn="l">
                        <a:buClr>
                          <a:srgbClr val="00B0F0"/>
                        </a:buClr>
                        <a:buFont typeface="Wingdings" panose="05000000000000000000" pitchFamily="2" charset="2"/>
                        <a:buChar char="§"/>
                      </a:pPr>
                      <a:r>
                        <a:rPr lang="en-US" sz="200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Prolonged rupture of membranes </a:t>
                      </a:r>
                      <a:endParaRPr lang="en-US" sz="2000" dirty="0">
                        <a:solidFill>
                          <a:srgbClr val="118AAC"/>
                        </a:solidFill>
                        <a:latin typeface="Times New Roman" panose="02020603050405020304" pitchFamily="18" charset="0"/>
                        <a:cs typeface="Times New Roman" panose="02020603050405020304" pitchFamily="18" charset="0"/>
                      </a:endParaRPr>
                    </a:p>
                    <a:p>
                      <a:pPr marL="285750" indent="-285750" algn="l">
                        <a:buClr>
                          <a:srgbClr val="00B0F0"/>
                        </a:buClr>
                        <a:buFont typeface="Wingdings" panose="05000000000000000000" pitchFamily="2" charset="2"/>
                        <a:buChar char="§"/>
                      </a:pPr>
                      <a:r>
                        <a:rPr lang="en-US" sz="2000" b="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u="none" strike="noStrike" baseline="0" dirty="0">
                          <a:solidFill>
                            <a:srgbClr val="000000"/>
                          </a:solidFill>
                          <a:latin typeface="Times New Roman" panose="02020603050405020304" pitchFamily="18" charset="0"/>
                          <a:cs typeface="Times New Roman" panose="02020603050405020304" pitchFamily="18" charset="0"/>
                        </a:rPr>
                        <a:t>Older gestational age</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solidFill>
                      <a:srgbClr val="FFF7E1"/>
                    </a:solidFill>
                  </a:tcPr>
                </a:tc>
                <a:extLst>
                  <a:ext uri="{0D108BD9-81ED-4DB2-BD59-A6C34878D82A}">
                    <a16:rowId xmlns:a16="http://schemas.microsoft.com/office/drawing/2014/main" val="388040632"/>
                  </a:ext>
                </a:extLst>
              </a:tr>
            </a:tbl>
          </a:graphicData>
        </a:graphic>
      </p:graphicFrame>
      <p:sp>
        <p:nvSpPr>
          <p:cNvPr id="11" name="Rectangle 10">
            <a:extLst>
              <a:ext uri="{FF2B5EF4-FFF2-40B4-BE49-F238E27FC236}">
                <a16:creationId xmlns:a16="http://schemas.microsoft.com/office/drawing/2014/main" id="{353CA966-0480-4C23-90D9-1981FA58A08B}"/>
              </a:ext>
            </a:extLst>
          </p:cNvPr>
          <p:cNvSpPr/>
          <p:nvPr/>
        </p:nvSpPr>
        <p:spPr>
          <a:xfrm>
            <a:off x="477923" y="270661"/>
            <a:ext cx="5074314"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Risk factors for transmission </a:t>
            </a:r>
          </a:p>
        </p:txBody>
      </p:sp>
    </p:spTree>
    <p:extLst>
      <p:ext uri="{BB962C8B-B14F-4D97-AF65-F5344CB8AC3E}">
        <p14:creationId xmlns:p14="http://schemas.microsoft.com/office/powerpoint/2010/main" val="480490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63795"/>
            <a:ext cx="12192000" cy="6858000"/>
          </a:xfrm>
          <a:prstGeom prst="rect">
            <a:avLst/>
          </a:prstGeom>
        </p:spPr>
      </p:pic>
      <p:sp>
        <p:nvSpPr>
          <p:cNvPr id="4" name="TextBox 3">
            <a:extLst>
              <a:ext uri="{FF2B5EF4-FFF2-40B4-BE49-F238E27FC236}">
                <a16:creationId xmlns:a16="http://schemas.microsoft.com/office/drawing/2014/main" id="{F2EA3303-631C-459A-923D-58C01112CF72}"/>
              </a:ext>
            </a:extLst>
          </p:cNvPr>
          <p:cNvSpPr txBox="1"/>
          <p:nvPr/>
        </p:nvSpPr>
        <p:spPr>
          <a:xfrm>
            <a:off x="467833" y="631945"/>
            <a:ext cx="11724167" cy="6001643"/>
          </a:xfrm>
          <a:prstGeom prst="rect">
            <a:avLst/>
          </a:prstGeom>
          <a:noFill/>
        </p:spPr>
        <p:txBody>
          <a:bodyPr wrap="square">
            <a:spAutoFit/>
          </a:bodyPr>
          <a:lstStyle/>
          <a:p>
            <a:pPr algn="l"/>
            <a:r>
              <a:rPr lang="en-US" sz="2400" b="1" i="0" u="none" strike="noStrike" baseline="0" dirty="0">
                <a:solidFill>
                  <a:schemeClr val="accent4">
                    <a:lumMod val="75000"/>
                  </a:schemeClr>
                </a:solidFill>
                <a:latin typeface="Times New Roman" panose="02020603050405020304" pitchFamily="18" charset="0"/>
                <a:cs typeface="Times New Roman" panose="02020603050405020304" pitchFamily="18" charset="0"/>
              </a:rPr>
              <a:t>Diagnosing HIV infection</a:t>
            </a:r>
          </a:p>
          <a:p>
            <a:pPr algn="l"/>
            <a:endParaRPr lang="en-US" sz="2400" b="0" i="0" u="none" strike="noStrike" baseline="0" dirty="0">
              <a:latin typeface="p395_g_d0_f585"/>
            </a:endParaRPr>
          </a:p>
          <a:p>
            <a:pPr marL="342900" indent="-342900" algn="l">
              <a:buFont typeface="Wingdings" panose="05000000000000000000" pitchFamily="2" charset="2"/>
              <a:buChar char="q"/>
            </a:pPr>
            <a:r>
              <a:rPr lang="en-US" sz="2400" b="0" i="0" u="none" strike="noStrike" baseline="0" dirty="0">
                <a:latin typeface="Times New Roman" panose="02020603050405020304" pitchFamily="18" charset="0"/>
                <a:cs typeface="Times New Roman" panose="02020603050405020304" pitchFamily="18" charset="0"/>
              </a:rPr>
              <a:t>Globally, the trend is towards universal HIV testing, rather than testing only those patients at high risk or those with manifestations of HIV infection.</a:t>
            </a:r>
          </a:p>
          <a:p>
            <a:pPr marL="342900" indent="-342900" algn="l">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400" b="0" i="0" u="none" strike="noStrike" baseline="0" dirty="0">
                <a:latin typeface="Times New Roman" panose="02020603050405020304" pitchFamily="18" charset="0"/>
                <a:cs typeface="Times New Roman" panose="02020603050405020304" pitchFamily="18" charset="0"/>
              </a:rPr>
              <a:t>HIV is diagnosed by detecting host antibodies either with rapid point-of-care tests or in the laboratory, where enzyme-linked immunosorbent assay (ELISA) tests are usually done.</a:t>
            </a:r>
          </a:p>
          <a:p>
            <a:pPr marL="342900" indent="-342900" algn="l">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400" b="0" i="0" u="none" strike="noStrike" baseline="0" dirty="0">
                <a:latin typeface="Times New Roman" panose="02020603050405020304" pitchFamily="18" charset="0"/>
                <a:cs typeface="Times New Roman" panose="02020603050405020304" pitchFamily="18" charset="0"/>
              </a:rPr>
              <a:t>Two positive antibody tests from two different immunoassays are sufficient to confirm infection.</a:t>
            </a:r>
          </a:p>
          <a:p>
            <a:pPr marL="342900" indent="-342900" algn="l">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400" b="0" i="0" u="none" strike="noStrike" baseline="0" dirty="0">
                <a:latin typeface="Times New Roman" panose="02020603050405020304" pitchFamily="18" charset="0"/>
                <a:cs typeface="Times New Roman" panose="02020603050405020304" pitchFamily="18" charset="0"/>
              </a:rPr>
              <a:t>Nucleic acid amplification tests (usually polymerase chain reaction) to detect HIV RNA are used to diagnose infections in infants of HIV-positive mothers, who carry maternal antibodies to HIV for up to 15 months irrespective of whether they are HIV-infected, and to diagnose primary infection before antibodies have developed. PCR is more sensitive than p24 antigen detection for diagnosing primary infection.</a:t>
            </a:r>
            <a:endParaRPr lang="en-US" sz="24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BD3A86A-5AA4-42FE-878B-8881F8D03CDA}"/>
              </a:ext>
            </a:extLst>
          </p:cNvPr>
          <p:cNvSpPr/>
          <p:nvPr/>
        </p:nvSpPr>
        <p:spPr>
          <a:xfrm>
            <a:off x="609826" y="0"/>
            <a:ext cx="513153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i="0" u="none" strike="noStrike" baseline="0" dirty="0">
                <a:ln/>
                <a:solidFill>
                  <a:schemeClr val="accent4"/>
                </a:solidFill>
                <a:latin typeface="Times New Roman" panose="02020603050405020304" pitchFamily="18" charset="0"/>
                <a:cs typeface="Times New Roman" panose="02020603050405020304" pitchFamily="18" charset="0"/>
              </a:rPr>
              <a:t>Diagnosis and investigations</a:t>
            </a:r>
            <a:endParaRPr lang="en-US" sz="8000" b="1" dirty="0">
              <a:ln/>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95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4B18783-357A-4161-A9EC-CA5B49667B04}"/>
              </a:ext>
            </a:extLst>
          </p:cNvPr>
          <p:cNvSpPr txBox="1"/>
          <p:nvPr/>
        </p:nvSpPr>
        <p:spPr>
          <a:xfrm>
            <a:off x="630865" y="1861112"/>
            <a:ext cx="11064949" cy="2677656"/>
          </a:xfrm>
          <a:prstGeom prst="rect">
            <a:avLst/>
          </a:prstGeom>
          <a:noFill/>
        </p:spPr>
        <p:txBody>
          <a:bodyPr wrap="square">
            <a:spAutoFit/>
          </a:bodyPr>
          <a:lstStyle/>
          <a:p>
            <a:pPr marL="342900" indent="-342900" algn="l">
              <a:buFont typeface="Wingdings" panose="05000000000000000000" pitchFamily="2" charset="2"/>
              <a:buChar char="q"/>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The purpose of HIV testing is not simply to identify infected individuals, but also to educate people about prevention and transmission of the virus. Pre- and post-test discussions in the client’s home language are essential. </a:t>
            </a:r>
          </a:p>
          <a:p>
            <a:pPr marL="342900" indent="-342900" algn="l">
              <a:buFont typeface="Wingdings" panose="05000000000000000000" pitchFamily="2" charset="2"/>
              <a:buChar char="q"/>
            </a:pPr>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There are major advantages to using rapid point-of care</a:t>
            </a:r>
            <a:r>
              <a:rPr lang="en-US" sz="2400"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HIV tests as pre- and post-test discussions can be held at the same visit and ART can be initiated if the HIV infection is confirmed.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26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9A0C365-ADA9-4609-8565-BE74E7DE03D0}"/>
              </a:ext>
            </a:extLst>
          </p:cNvPr>
          <p:cNvSpPr txBox="1"/>
          <p:nvPr/>
        </p:nvSpPr>
        <p:spPr>
          <a:xfrm>
            <a:off x="551433" y="280389"/>
            <a:ext cx="10714534" cy="5262979"/>
          </a:xfrm>
          <a:prstGeom prst="rect">
            <a:avLst/>
          </a:prstGeom>
          <a:noFill/>
        </p:spPr>
        <p:txBody>
          <a:bodyPr wrap="square">
            <a:spAutoFit/>
          </a:bodyPr>
          <a:lstStyle/>
          <a:p>
            <a:pPr algn="l"/>
            <a:r>
              <a:rPr lang="en-US" sz="2400" b="1" i="0" u="none" strike="noStrike" baseline="0" dirty="0">
                <a:solidFill>
                  <a:schemeClr val="accent4">
                    <a:lumMod val="75000"/>
                  </a:schemeClr>
                </a:solidFill>
                <a:latin typeface="Times New Roman" panose="02020603050405020304" pitchFamily="18" charset="0"/>
                <a:cs typeface="Times New Roman" panose="02020603050405020304" pitchFamily="18" charset="0"/>
              </a:rPr>
              <a:t>CD4 counts</a:t>
            </a:r>
          </a:p>
          <a:p>
            <a:pPr algn="l"/>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400" b="0" i="0" u="none" strike="noStrike" baseline="0" dirty="0">
                <a:latin typeface="Times New Roman" panose="02020603050405020304" pitchFamily="18" charset="0"/>
                <a:cs typeface="Times New Roman" panose="02020603050405020304" pitchFamily="18" charset="0"/>
              </a:rPr>
              <a:t>CD4 lymphocyte counts are usually determined by flow cytometry but cheaper methods have been developed for low-income countries. </a:t>
            </a:r>
          </a:p>
          <a:p>
            <a:pPr marL="342900" indent="-342900" algn="l">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400" b="0" i="0" u="none" strike="noStrike" baseline="0" dirty="0">
                <a:latin typeface="Times New Roman" panose="02020603050405020304" pitchFamily="18" charset="0"/>
                <a:cs typeface="Times New Roman" panose="02020603050405020304" pitchFamily="18" charset="0"/>
              </a:rPr>
              <a:t>The CD4 count is the most clinically useful laboratory indicator of the degree of immune suppression; it is used, together with clinical staging, in decisions to start prophylaxis against opportunistic infections, and is of great value in the differential diagnosis of clinical problems.</a:t>
            </a:r>
          </a:p>
          <a:p>
            <a:pPr algn="l"/>
            <a:endParaRPr lang="en-US" sz="2400" dirty="0">
              <a:latin typeface="Times New Roman" panose="02020603050405020304" pitchFamily="18" charset="0"/>
              <a:cs typeface="Times New Roman" panose="02020603050405020304" pitchFamily="18" charset="0"/>
            </a:endParaRPr>
          </a:p>
          <a:p>
            <a:pPr algn="l"/>
            <a:r>
              <a:rPr lang="en-US" sz="2400" b="1" i="0" u="none" strike="noStrike" baseline="0" dirty="0">
                <a:solidFill>
                  <a:schemeClr val="accent4">
                    <a:lumMod val="75000"/>
                  </a:schemeClr>
                </a:solidFill>
                <a:latin typeface="Times New Roman" panose="02020603050405020304" pitchFamily="18" charset="0"/>
                <a:cs typeface="Times New Roman" panose="02020603050405020304" pitchFamily="18" charset="0"/>
              </a:rPr>
              <a:t>Viral load</a:t>
            </a:r>
          </a:p>
          <a:p>
            <a:pPr algn="l"/>
            <a:endParaRPr lang="en-US" sz="2400" b="0" i="0" u="none" strike="noStrike" baseline="0" dirty="0">
              <a:latin typeface="Times New Roman" panose="02020603050405020304" pitchFamily="18" charset="0"/>
              <a:cs typeface="Times New Roman" panose="02020603050405020304" pitchFamily="18" charset="0"/>
            </a:endParaRPr>
          </a:p>
          <a:p>
            <a:pPr algn="l"/>
            <a:r>
              <a:rPr lang="en-US" sz="2400" b="0" i="0" u="none" strike="noStrike" baseline="0" dirty="0">
                <a:latin typeface="Times New Roman" panose="02020603050405020304" pitchFamily="18" charset="0"/>
                <a:cs typeface="Times New Roman" panose="02020603050405020304" pitchFamily="18" charset="0"/>
              </a:rPr>
              <a:t>The level of viraemia is measured by quantitative PCR of HIV RNA, known as the viral load. Determining the viral load is crucial for monitoring responses to ART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73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EEFDB-AE5A-467E-BE5C-B74543EA8E6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DA6BEB9-0E49-4BF7-A0B8-34620DF6303A}"/>
              </a:ext>
            </a:extLst>
          </p:cNvPr>
          <p:cNvSpPr txBox="1"/>
          <p:nvPr/>
        </p:nvSpPr>
        <p:spPr>
          <a:xfrm>
            <a:off x="992373" y="2890030"/>
            <a:ext cx="8123274" cy="2246769"/>
          </a:xfrm>
          <a:prstGeom prst="rect">
            <a:avLst/>
          </a:prstGeom>
          <a:noFill/>
        </p:spPr>
        <p:txBody>
          <a:bodyPr wrap="square">
            <a:spAutoFit/>
          </a:bodyPr>
          <a:lstStyle/>
          <a:p>
            <a:pPr marL="285750" indent="-28575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CD4 count</a:t>
            </a:r>
          </a:p>
          <a:p>
            <a:pPr marL="285750" indent="-28575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Viral load</a:t>
            </a:r>
          </a:p>
          <a:p>
            <a:pPr marL="285750" indent="-28575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Hepatitis B surface antigen</a:t>
            </a:r>
          </a:p>
          <a:p>
            <a:pPr marL="285750" indent="-28575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Hepatitis C antibody</a:t>
            </a:r>
          </a:p>
          <a:p>
            <a:pPr marL="285750" indent="-28575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Liver function tests</a:t>
            </a:r>
          </a:p>
          <a:p>
            <a:pPr marL="285750" indent="-28575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Full blood count</a:t>
            </a:r>
          </a:p>
          <a:p>
            <a:pPr marL="285750" indent="-285750" algn="l">
              <a:buFont typeface="Wingdings" panose="05000000000000000000" pitchFamily="2" charset="2"/>
              <a:buChar char="§"/>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Urinalysis, serum creatinine</a:t>
            </a: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E39ED6A-1E19-4CE0-9A20-56246C169205}"/>
              </a:ext>
            </a:extLst>
          </p:cNvPr>
          <p:cNvSpPr txBox="1"/>
          <p:nvPr/>
        </p:nvSpPr>
        <p:spPr>
          <a:xfrm>
            <a:off x="5691962" y="2890030"/>
            <a:ext cx="6166884" cy="1631216"/>
          </a:xfrm>
          <a:prstGeom prst="rect">
            <a:avLst/>
          </a:prstGeom>
          <a:noFill/>
        </p:spPr>
        <p:txBody>
          <a:bodyPr wrap="square">
            <a:spAutoFit/>
          </a:bodyPr>
          <a:lstStyle/>
          <a:p>
            <a:pPr marL="285750" indent="-285750" algn="l">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 Syphilis serology</a:t>
            </a:r>
          </a:p>
          <a:p>
            <a:pPr marL="285750" indent="-285750" algn="l">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 Cervical smear in women</a:t>
            </a:r>
          </a:p>
          <a:p>
            <a:pPr marL="285750" indent="-285750" algn="l">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Serum cryptococcal antigen (if CD4 &lt; 100)</a:t>
            </a:r>
          </a:p>
          <a:p>
            <a:pPr marL="285750" indent="-285750" algn="l">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 Tuberculin skin test or interferon gamma release assay</a:t>
            </a:r>
          </a:p>
          <a:p>
            <a:pPr marL="285750" indent="-285750" algn="l">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 Sexually transmitted infection screen</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0E35036-2919-4339-BE6C-A258FFC86019}"/>
              </a:ext>
            </a:extLst>
          </p:cNvPr>
          <p:cNvSpPr txBox="1"/>
          <p:nvPr/>
        </p:nvSpPr>
        <p:spPr>
          <a:xfrm>
            <a:off x="1318436" y="285606"/>
            <a:ext cx="9725247" cy="1200329"/>
          </a:xfrm>
          <a:prstGeom prst="rect">
            <a:avLst/>
          </a:prstGeom>
          <a:noFill/>
        </p:spPr>
        <p:txBody>
          <a:bodyPr wrap="square">
            <a:spAutoFit/>
          </a:bodyPr>
          <a:lstStyle/>
          <a:p>
            <a:pPr marL="342900" indent="-342900" algn="l">
              <a:buFont typeface="Wingdings" panose="05000000000000000000" pitchFamily="2" charset="2"/>
              <a:buChar char="q"/>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number of baseline investigations should be done at the initial medical evaluation . The extent of these investigations will depend</a:t>
            </a:r>
            <a:r>
              <a:rPr lang="en-US" sz="2400"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on the resources available.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31384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4F6D60E-968C-48FB-ADDF-242536E9CC85}" vid="{976FB18A-5009-4451-9AC0-6695D57C7777}"/>
    </a:ext>
  </a:extLst>
</a:theme>
</file>

<file path=docProps/app.xml><?xml version="1.0" encoding="utf-8"?>
<Properties xmlns="http://schemas.openxmlformats.org/officeDocument/2006/extended-properties" xmlns:vt="http://schemas.openxmlformats.org/officeDocument/2006/docPropsVTypes">
  <Template>Theme1</Template>
  <TotalTime>487</TotalTime>
  <Words>2443</Words>
  <Application>Microsoft Office PowerPoint</Application>
  <PresentationFormat>Widescreen</PresentationFormat>
  <Paragraphs>298</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Calibri Light</vt:lpstr>
      <vt:lpstr>p395_g_d0_f585</vt:lpstr>
      <vt:lpstr>p396_g_d0_f585</vt:lpstr>
      <vt:lpstr>p396_g_d0_f587</vt:lpstr>
      <vt:lpstr>p397_g_d0_f583</vt:lpstr>
      <vt:lpstr>p409_g_d0_f587</vt:lpstr>
      <vt:lpstr>Times New Roman</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Adel</dc:creator>
  <cp:lastModifiedBy>Mohammed Adel</cp:lastModifiedBy>
  <cp:revision>22</cp:revision>
  <dcterms:created xsi:type="dcterms:W3CDTF">2024-08-10T09:54:39Z</dcterms:created>
  <dcterms:modified xsi:type="dcterms:W3CDTF">2024-08-12T22:50:16Z</dcterms:modified>
</cp:coreProperties>
</file>